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35"/>
  </p:notesMasterIdLst>
  <p:handoutMasterIdLst>
    <p:handoutMasterId r:id="rId36"/>
  </p:handoutMasterIdLst>
  <p:sldIdLst>
    <p:sldId id="256" r:id="rId2"/>
    <p:sldId id="326" r:id="rId3"/>
    <p:sldId id="298" r:id="rId4"/>
    <p:sldId id="299" r:id="rId5"/>
    <p:sldId id="301" r:id="rId6"/>
    <p:sldId id="302" r:id="rId7"/>
    <p:sldId id="303" r:id="rId8"/>
    <p:sldId id="304" r:id="rId9"/>
    <p:sldId id="305" r:id="rId10"/>
    <p:sldId id="306" r:id="rId11"/>
    <p:sldId id="307" r:id="rId12"/>
    <p:sldId id="308" r:id="rId13"/>
    <p:sldId id="309" r:id="rId14"/>
    <p:sldId id="310" r:id="rId15"/>
    <p:sldId id="313" r:id="rId16"/>
    <p:sldId id="257" r:id="rId17"/>
    <p:sldId id="267" r:id="rId18"/>
    <p:sldId id="289" r:id="rId19"/>
    <p:sldId id="290" r:id="rId20"/>
    <p:sldId id="268" r:id="rId21"/>
    <p:sldId id="276" r:id="rId22"/>
    <p:sldId id="291" r:id="rId23"/>
    <p:sldId id="270" r:id="rId24"/>
    <p:sldId id="277" r:id="rId25"/>
    <p:sldId id="273" r:id="rId26"/>
    <p:sldId id="274" r:id="rId27"/>
    <p:sldId id="319" r:id="rId28"/>
    <p:sldId id="317" r:id="rId29"/>
    <p:sldId id="314" r:id="rId30"/>
    <p:sldId id="321" r:id="rId31"/>
    <p:sldId id="293" r:id="rId32"/>
    <p:sldId id="323" r:id="rId33"/>
    <p:sldId id="325"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charset="0"/>
        <a:ea typeface="+mn-ea"/>
        <a:cs typeface="+mn-cs"/>
      </a:defRPr>
    </a:lvl1pPr>
    <a:lvl2pPr marL="457200" algn="l" rtl="0" eaLnBrk="0" fontAlgn="base" hangingPunct="0">
      <a:spcBef>
        <a:spcPct val="0"/>
      </a:spcBef>
      <a:spcAft>
        <a:spcPct val="0"/>
      </a:spcAft>
      <a:defRPr kern="1200">
        <a:solidFill>
          <a:schemeClr val="tx1"/>
        </a:solidFill>
        <a:latin typeface="Times New Roman" charset="0"/>
        <a:ea typeface="+mn-ea"/>
        <a:cs typeface="+mn-cs"/>
      </a:defRPr>
    </a:lvl2pPr>
    <a:lvl3pPr marL="914400" algn="l" rtl="0" eaLnBrk="0" fontAlgn="base" hangingPunct="0">
      <a:spcBef>
        <a:spcPct val="0"/>
      </a:spcBef>
      <a:spcAft>
        <a:spcPct val="0"/>
      </a:spcAft>
      <a:defRPr kern="1200">
        <a:solidFill>
          <a:schemeClr val="tx1"/>
        </a:solidFill>
        <a:latin typeface="Times New Roman" charset="0"/>
        <a:ea typeface="+mn-ea"/>
        <a:cs typeface="+mn-cs"/>
      </a:defRPr>
    </a:lvl3pPr>
    <a:lvl4pPr marL="1371600" algn="l" rtl="0" eaLnBrk="0" fontAlgn="base" hangingPunct="0">
      <a:spcBef>
        <a:spcPct val="0"/>
      </a:spcBef>
      <a:spcAft>
        <a:spcPct val="0"/>
      </a:spcAft>
      <a:defRPr kern="1200">
        <a:solidFill>
          <a:schemeClr val="tx1"/>
        </a:solidFill>
        <a:latin typeface="Times New Roman" charset="0"/>
        <a:ea typeface="+mn-ea"/>
        <a:cs typeface="+mn-cs"/>
      </a:defRPr>
    </a:lvl4pPr>
    <a:lvl5pPr marL="1828800" algn="l" rtl="0" eaLnBrk="0" fontAlgn="base" hangingPunct="0">
      <a:spcBef>
        <a:spcPct val="0"/>
      </a:spcBef>
      <a:spcAft>
        <a:spcPct val="0"/>
      </a:spcAft>
      <a:defRPr kern="1200">
        <a:solidFill>
          <a:schemeClr val="tx1"/>
        </a:solidFill>
        <a:latin typeface="Times New Roman" charset="0"/>
        <a:ea typeface="+mn-ea"/>
        <a:cs typeface="+mn-cs"/>
      </a:defRPr>
    </a:lvl5pPr>
    <a:lvl6pPr marL="2286000" algn="l" defTabSz="914400" rtl="0" eaLnBrk="1" latinLnBrk="0" hangingPunct="1">
      <a:defRPr kern="1200">
        <a:solidFill>
          <a:schemeClr val="tx1"/>
        </a:solidFill>
        <a:latin typeface="Times New Roman" charset="0"/>
        <a:ea typeface="+mn-ea"/>
        <a:cs typeface="+mn-cs"/>
      </a:defRPr>
    </a:lvl6pPr>
    <a:lvl7pPr marL="2743200" algn="l" defTabSz="914400" rtl="0" eaLnBrk="1" latinLnBrk="0" hangingPunct="1">
      <a:defRPr kern="1200">
        <a:solidFill>
          <a:schemeClr val="tx1"/>
        </a:solidFill>
        <a:latin typeface="Times New Roman" charset="0"/>
        <a:ea typeface="+mn-ea"/>
        <a:cs typeface="+mn-cs"/>
      </a:defRPr>
    </a:lvl7pPr>
    <a:lvl8pPr marL="3200400" algn="l" defTabSz="914400" rtl="0" eaLnBrk="1" latinLnBrk="0" hangingPunct="1">
      <a:defRPr kern="1200">
        <a:solidFill>
          <a:schemeClr val="tx1"/>
        </a:solidFill>
        <a:latin typeface="Times New Roman" charset="0"/>
        <a:ea typeface="+mn-ea"/>
        <a:cs typeface="+mn-cs"/>
      </a:defRPr>
    </a:lvl8pPr>
    <a:lvl9pPr marL="3657600" algn="l" defTabSz="914400" rtl="0" eaLnBrk="1" latinLnBrk="0" hangingPunct="1">
      <a:defRPr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0" autoAdjust="0"/>
    <p:restoredTop sz="94683" autoAdjust="0"/>
  </p:normalViewPr>
  <p:slideViewPr>
    <p:cSldViewPr>
      <p:cViewPr varScale="1">
        <p:scale>
          <a:sx n="75" d="100"/>
          <a:sy n="75" d="100"/>
        </p:scale>
        <p:origin x="-10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F47071F-5069-4993-9652-07A5557EEE92}" type="datetimeFigureOut">
              <a:rPr lang="en-US"/>
              <a:pPr>
                <a:defRPr/>
              </a:pPr>
              <a:t>12/3/2009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5144B87-8D98-4074-9FCD-413817BD5C1B}"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67313C4-E104-4CEC-9099-B6C30D17B9A4}" type="datetimeFigureOut">
              <a:rPr lang="en-US"/>
              <a:pPr>
                <a:defRPr/>
              </a:pPr>
              <a:t>12/3/2009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92C5D03-C71C-4D38-9EBD-961B4FE063E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eaLnBrk="1" hangingPunct="1">
              <a:defRPr/>
            </a:pPr>
            <a:endParaRPr lang="en-US" sz="2400" dirty="0"/>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n-US" sz="2400" dirty="0"/>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dirty="0"/>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n-US" sz="2400" dirty="0"/>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dirty="0"/>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pPr>
                <a:defRPr/>
              </a:pPr>
              <a:endParaRPr lang="en-US" dirty="0"/>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eaLnBrk="1" hangingPunct="1">
                <a:defRPr/>
              </a:pPr>
              <a:endParaRPr lang="en-US" sz="2400" dirty="0"/>
            </a:p>
          </p:txBody>
        </p:sp>
      </p:grpSp>
      <p:sp>
        <p:nvSpPr>
          <p:cNvPr id="32771"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32772"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3" name="Rectangle 6"/>
          <p:cNvSpPr>
            <a:spLocks noGrp="1" noChangeArrowheads="1"/>
          </p:cNvSpPr>
          <p:nvPr>
            <p:ph type="ftr" sz="quarter" idx="11"/>
          </p:nvPr>
        </p:nvSpPr>
        <p:spPr/>
        <p:txBody>
          <a:bodyPr/>
          <a:lstStyle>
            <a:lvl1pPr>
              <a:defRPr/>
            </a:lvl1pPr>
          </a:lstStyle>
          <a:p>
            <a:pPr>
              <a:defRPr/>
            </a:pPr>
            <a:r>
              <a:rPr lang="en-US"/>
              <a:t>Michael S. Overing 2009</a:t>
            </a:r>
            <a:endParaRPr lang="en-US" dirty="0"/>
          </a:p>
        </p:txBody>
      </p:sp>
      <p:sp>
        <p:nvSpPr>
          <p:cNvPr id="14" name="Rectangle 7"/>
          <p:cNvSpPr>
            <a:spLocks noGrp="1" noChangeArrowheads="1"/>
          </p:cNvSpPr>
          <p:nvPr>
            <p:ph type="sldNum" sz="quarter" idx="12"/>
          </p:nvPr>
        </p:nvSpPr>
        <p:spPr>
          <a:xfrm>
            <a:off x="6553200" y="6248400"/>
            <a:ext cx="2133600" cy="457200"/>
          </a:xfrm>
        </p:spPr>
        <p:txBody>
          <a:bodyPr/>
          <a:lstStyle>
            <a:lvl1pPr>
              <a:defRPr b="1"/>
            </a:lvl1pPr>
          </a:lstStyle>
          <a:p>
            <a:pPr>
              <a:defRPr/>
            </a:pPr>
            <a:fld id="{5BC8E62F-0F20-4527-9783-5889518C661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Michael S. Overing 2009</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78D493B-8CE7-4635-90F9-1EF3BC4ECF0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Michael S. Overing 2009</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D776418-1FEB-4A34-9565-BA6769D54A4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Michael S. Overing 2009</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7A30E8D-726E-41B7-BEAC-23E4865A676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Michael S. Overing 2009</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BBBDA5B-AE6E-488A-8924-5D5F84D0061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S. Overing 2009</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F663C5F-330A-48B9-8174-D571BE74DB7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Michael S. Overing 2009</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507677CD-8130-4D0D-AA2C-FED0C0EBDF3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Michael S. Overing 2009</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20DCD46-608E-4ECF-8068-EEE8BA66E19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Michael S. Overing 2009</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9B0A09A-147A-46E3-9124-78CF01A5AAE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S. Overing 2009</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CE97202-C149-45FB-897F-6F0E281D74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S. Overing 2009</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6AAD83C-A953-4B71-939A-E0254B715FD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48"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a:p>
        </p:txBody>
      </p:sp>
      <p:sp>
        <p:nvSpPr>
          <p:cNvPr id="317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r>
              <a:rPr lang="en-US"/>
              <a:t>Michael S. Overing 2009</a:t>
            </a:r>
            <a:endParaRPr lang="en-US" dirty="0"/>
          </a:p>
        </p:txBody>
      </p:sp>
      <p:sp>
        <p:nvSpPr>
          <p:cNvPr id="31750"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pPr>
              <a:defRPr/>
            </a:pPr>
            <a:fld id="{AA69487B-E783-4ABF-AA0B-BA5E781051B1}" type="slidenum">
              <a:rPr lang="en-US"/>
              <a:pPr>
                <a:defRPr/>
              </a:pPr>
              <a:t>‹#›</a:t>
            </a:fld>
            <a:endParaRPr lang="en-US" dirty="0"/>
          </a:p>
        </p:txBody>
      </p:sp>
      <p:grpSp>
        <p:nvGrpSpPr>
          <p:cNvPr id="1031" name="Group 7"/>
          <p:cNvGrpSpPr>
            <a:grpSpLocks/>
          </p:cNvGrpSpPr>
          <p:nvPr/>
        </p:nvGrpSpPr>
        <p:grpSpPr bwMode="auto">
          <a:xfrm>
            <a:off x="279400" y="152400"/>
            <a:ext cx="8686800" cy="1600200"/>
            <a:chOff x="176" y="96"/>
            <a:chExt cx="5472" cy="1008"/>
          </a:xfrm>
        </p:grpSpPr>
        <p:sp>
          <p:nvSpPr>
            <p:cNvPr id="31752"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a:defRPr/>
              </a:pPr>
              <a:endParaRPr lang="en-US" dirty="0"/>
            </a:p>
          </p:txBody>
        </p:sp>
        <p:sp>
          <p:nvSpPr>
            <p:cNvPr id="31753"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n-US" sz="2400" dirty="0"/>
            </a:p>
          </p:txBody>
        </p:sp>
        <p:sp>
          <p:nvSpPr>
            <p:cNvPr id="31754"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dirty="0"/>
            </a:p>
          </p:txBody>
        </p:sp>
        <p:sp>
          <p:nvSpPr>
            <p:cNvPr id="31755"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n-US" sz="2400" dirty="0"/>
            </a:p>
          </p:txBody>
        </p:sp>
        <p:sp>
          <p:nvSpPr>
            <p:cNvPr id="3175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dirty="0"/>
            </a:p>
          </p:txBody>
        </p:sp>
      </p:grpSp>
    </p:spTree>
  </p:cSld>
  <p:clrMap bg1="lt1" tx1="dk1" bg2="lt2" tx2="dk2" accent1="accent1" accent2="accent2" accent3="accent3" accent4="accent4" accent5="accent5" accent6="accent6" hlink="hlink" folHlink="folHlink"/>
  <p:sldLayoutIdLst>
    <p:sldLayoutId id="2147483710"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iming>
    <p:tnLst>
      <p:par>
        <p:cTn id="1" dur="indefinite" restart="never" nodeType="tmRoot"/>
      </p:par>
    </p:tnLst>
  </p:timing>
  <p:hf sldNum="0"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fontAlgn="base">
        <a:spcBef>
          <a:spcPct val="0"/>
        </a:spcBef>
        <a:spcAft>
          <a:spcPct val="0"/>
        </a:spcAft>
        <a:defRPr sz="4400">
          <a:solidFill>
            <a:schemeClr val="tx2"/>
          </a:solidFill>
          <a:latin typeface="Times New Roman" charset="0"/>
        </a:defRPr>
      </a:lvl6pPr>
      <a:lvl7pPr marL="914400" algn="l" rtl="0" fontAlgn="base">
        <a:spcBef>
          <a:spcPct val="0"/>
        </a:spcBef>
        <a:spcAft>
          <a:spcPct val="0"/>
        </a:spcAft>
        <a:defRPr sz="4400">
          <a:solidFill>
            <a:schemeClr val="tx2"/>
          </a:solidFill>
          <a:latin typeface="Times New Roman" charset="0"/>
        </a:defRPr>
      </a:lvl7pPr>
      <a:lvl8pPr marL="1371600" algn="l" rtl="0" fontAlgn="base">
        <a:spcBef>
          <a:spcPct val="0"/>
        </a:spcBef>
        <a:spcAft>
          <a:spcPct val="0"/>
        </a:spcAft>
        <a:defRPr sz="4400">
          <a:solidFill>
            <a:schemeClr val="tx2"/>
          </a:solidFill>
          <a:latin typeface="Times New Roman" charset="0"/>
        </a:defRPr>
      </a:lvl8pPr>
      <a:lvl9pPr marL="1828800" algn="l" rtl="0" fontAlgn="base">
        <a:spcBef>
          <a:spcPct val="0"/>
        </a:spcBef>
        <a:spcAft>
          <a:spcPct val="0"/>
        </a:spcAft>
        <a:defRPr sz="4400">
          <a:solidFill>
            <a:schemeClr val="tx2"/>
          </a:solidFill>
          <a:latin typeface="Times New Roman"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DIGITAL MEDIA LAW </a:t>
            </a:r>
          </a:p>
        </p:txBody>
      </p:sp>
      <p:sp>
        <p:nvSpPr>
          <p:cNvPr id="3075" name="Rectangle 3"/>
          <p:cNvSpPr>
            <a:spLocks noGrp="1" noChangeArrowheads="1"/>
          </p:cNvSpPr>
          <p:nvPr>
            <p:ph type="subTitle" idx="1"/>
          </p:nvPr>
        </p:nvSpPr>
        <p:spPr/>
        <p:txBody>
          <a:bodyPr/>
          <a:lstStyle/>
          <a:p>
            <a:pPr eaLnBrk="1" hangingPunct="1"/>
            <a:r>
              <a:rPr lang="en-US" smtClean="0"/>
              <a:t>Legal Issues And Online Publications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Copyright</a:t>
            </a:r>
          </a:p>
        </p:txBody>
      </p:sp>
      <p:sp>
        <p:nvSpPr>
          <p:cNvPr id="12291" name="Content Placeholder 2"/>
          <p:cNvSpPr>
            <a:spLocks noGrp="1"/>
          </p:cNvSpPr>
          <p:nvPr>
            <p:ph idx="1"/>
          </p:nvPr>
        </p:nvSpPr>
        <p:spPr/>
        <p:txBody>
          <a:bodyPr/>
          <a:lstStyle/>
          <a:p>
            <a:pPr eaLnBrk="1" hangingPunct="1">
              <a:lnSpc>
                <a:spcPct val="90000"/>
              </a:lnSpc>
            </a:pPr>
            <a:r>
              <a:rPr lang="en-US" smtClean="0"/>
              <a:t>Copyright law protects “expression,” but not underlying ideas</a:t>
            </a:r>
          </a:p>
          <a:p>
            <a:pPr eaLnBrk="1" hangingPunct="1">
              <a:lnSpc>
                <a:spcPct val="90000"/>
              </a:lnSpc>
            </a:pPr>
            <a:r>
              <a:rPr lang="en-US" smtClean="0"/>
              <a:t>Copyright protection extends to original works of authorship that are “Fixed” in a tangible medium of expression. 17 USC 102(a).  Loading data into ram is deemed to be sufficiently “fixed,” even though not stored.  </a:t>
            </a:r>
            <a:r>
              <a:rPr lang="en-US" b="1" i="1" smtClean="0"/>
              <a:t>MAI Sys. Corp. v. Peak Computer, Inc.</a:t>
            </a:r>
            <a:r>
              <a:rPr lang="en-US" smtClean="0"/>
              <a:t> (9</a:t>
            </a:r>
            <a:r>
              <a:rPr lang="en-US" baseline="30000" smtClean="0"/>
              <a:t>th</a:t>
            </a:r>
            <a:r>
              <a:rPr lang="en-US" smtClean="0"/>
              <a:t> Cir. 1993) 991 F.2d 511.</a:t>
            </a:r>
          </a:p>
          <a:p>
            <a:pPr eaLnBrk="1" hangingPunct="1"/>
            <a:endParaRPr lang="en-US" smtClean="0"/>
          </a:p>
        </p:txBody>
      </p:sp>
      <p:sp>
        <p:nvSpPr>
          <p:cNvPr id="12292" name="Footer Placeholder 3"/>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Copyright Cont’d</a:t>
            </a:r>
          </a:p>
        </p:txBody>
      </p:sp>
      <p:sp>
        <p:nvSpPr>
          <p:cNvPr id="13315" name="Content Placeholder 2"/>
          <p:cNvSpPr>
            <a:spLocks noGrp="1"/>
          </p:cNvSpPr>
          <p:nvPr>
            <p:ph idx="1"/>
          </p:nvPr>
        </p:nvSpPr>
        <p:spPr/>
        <p:txBody>
          <a:bodyPr/>
          <a:lstStyle/>
          <a:p>
            <a:pPr eaLnBrk="1" hangingPunct="1"/>
            <a:r>
              <a:rPr lang="en-US" smtClean="0"/>
              <a:t>Copyright Gives the Owner a Monopoly to:</a:t>
            </a:r>
          </a:p>
          <a:p>
            <a:pPr lvl="1" eaLnBrk="1" hangingPunct="1"/>
            <a:r>
              <a:rPr lang="en-US" smtClean="0"/>
              <a:t>Reproduce</a:t>
            </a:r>
          </a:p>
          <a:p>
            <a:pPr lvl="1" eaLnBrk="1" hangingPunct="1"/>
            <a:r>
              <a:rPr lang="en-US" smtClean="0"/>
              <a:t>prepare derivative works</a:t>
            </a:r>
          </a:p>
          <a:p>
            <a:pPr lvl="1" eaLnBrk="1" hangingPunct="1"/>
            <a:r>
              <a:rPr lang="en-US" smtClean="0"/>
              <a:t>Distribute copies</a:t>
            </a:r>
          </a:p>
          <a:p>
            <a:pPr lvl="1" eaLnBrk="1" hangingPunct="1"/>
            <a:r>
              <a:rPr lang="en-US" smtClean="0"/>
              <a:t>Perform/Display the work publicly</a:t>
            </a:r>
          </a:p>
          <a:p>
            <a:pPr eaLnBrk="1" hangingPunct="1"/>
            <a:r>
              <a:rPr lang="en-US" smtClean="0"/>
              <a:t>Anyone who violates any of the exclusive rights of the copyright owner without authorization is liable as an infringer</a:t>
            </a:r>
          </a:p>
          <a:p>
            <a:pPr eaLnBrk="1" hangingPunct="1"/>
            <a:endParaRPr lang="en-US" smtClean="0"/>
          </a:p>
        </p:txBody>
      </p:sp>
      <p:sp>
        <p:nvSpPr>
          <p:cNvPr id="13316" name="Footer Placeholder 3"/>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Copyright Cont’d</a:t>
            </a:r>
          </a:p>
        </p:txBody>
      </p:sp>
      <p:sp>
        <p:nvSpPr>
          <p:cNvPr id="14339" name="Content Placeholder 2"/>
          <p:cNvSpPr>
            <a:spLocks noGrp="1"/>
          </p:cNvSpPr>
          <p:nvPr>
            <p:ph idx="1"/>
          </p:nvPr>
        </p:nvSpPr>
        <p:spPr/>
        <p:txBody>
          <a:bodyPr/>
          <a:lstStyle/>
          <a:p>
            <a:pPr eaLnBrk="1" hangingPunct="1"/>
            <a:r>
              <a:rPr lang="en-US" smtClean="0"/>
              <a:t>Remember:  Any right that is not given, is retained by the creator.</a:t>
            </a:r>
          </a:p>
          <a:p>
            <a:pPr eaLnBrk="1" hangingPunct="1"/>
            <a:r>
              <a:rPr lang="en-US" smtClean="0"/>
              <a:t>Collective Works.  </a:t>
            </a:r>
            <a:r>
              <a:rPr lang="en-US" b="1" i="1" smtClean="0">
                <a:cs typeface="Times New Roman" charset="0"/>
              </a:rPr>
              <a:t>New York Times Co., Inc. v. Tasini</a:t>
            </a:r>
            <a:r>
              <a:rPr lang="en-US" smtClean="0">
                <a:cs typeface="Times New Roman" charset="0"/>
              </a:rPr>
              <a:t> (2001) 533 U.S. 483.  What do your releases say?</a:t>
            </a:r>
          </a:p>
          <a:p>
            <a:pPr eaLnBrk="1" hangingPunct="1"/>
            <a:r>
              <a:rPr lang="en-US" smtClean="0">
                <a:cs typeface="Times New Roman" charset="0"/>
              </a:rPr>
              <a:t>Contributory Liability:  Knowledge + Material contribution</a:t>
            </a:r>
          </a:p>
          <a:p>
            <a:pPr eaLnBrk="1" hangingPunct="1"/>
            <a:r>
              <a:rPr lang="en-US" smtClean="0">
                <a:cs typeface="Times New Roman" charset="0"/>
              </a:rPr>
              <a:t>Vicarious Liability:  Rt. To Supervise + $$</a:t>
            </a:r>
            <a:endParaRPr lang="en-US" smtClean="0"/>
          </a:p>
          <a:p>
            <a:pPr eaLnBrk="1" hangingPunct="1"/>
            <a:endParaRPr lang="en-US" smtClean="0"/>
          </a:p>
        </p:txBody>
      </p:sp>
      <p:sp>
        <p:nvSpPr>
          <p:cNvPr id="14340" name="Footer Placeholder 3"/>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Copyright Cont’d</a:t>
            </a:r>
          </a:p>
        </p:txBody>
      </p:sp>
      <p:sp>
        <p:nvSpPr>
          <p:cNvPr id="15363" name="Content Placeholder 2"/>
          <p:cNvSpPr>
            <a:spLocks noGrp="1"/>
          </p:cNvSpPr>
          <p:nvPr>
            <p:ph idx="1"/>
          </p:nvPr>
        </p:nvSpPr>
        <p:spPr/>
        <p:txBody>
          <a:bodyPr/>
          <a:lstStyle/>
          <a:p>
            <a:pPr eaLnBrk="1" hangingPunct="1"/>
            <a:r>
              <a:rPr lang="en-US" smtClean="0"/>
              <a:t>Fair Use  Section 107 uses 4 factors:</a:t>
            </a:r>
          </a:p>
          <a:p>
            <a:pPr lvl="1" eaLnBrk="1" hangingPunct="1">
              <a:lnSpc>
                <a:spcPct val="90000"/>
              </a:lnSpc>
            </a:pPr>
            <a:r>
              <a:rPr lang="en-US" smtClean="0"/>
              <a:t>The purpose and character of the use, including whether such use is of commercial nature or is for nonprofit educational purposes</a:t>
            </a:r>
          </a:p>
          <a:p>
            <a:pPr lvl="1" eaLnBrk="1" hangingPunct="1">
              <a:lnSpc>
                <a:spcPct val="90000"/>
              </a:lnSpc>
            </a:pPr>
            <a:r>
              <a:rPr lang="en-US" smtClean="0"/>
              <a:t>The nature of the copyrighted work</a:t>
            </a:r>
          </a:p>
          <a:p>
            <a:pPr lvl="1" eaLnBrk="1" hangingPunct="1">
              <a:lnSpc>
                <a:spcPct val="90000"/>
              </a:lnSpc>
            </a:pPr>
            <a:r>
              <a:rPr lang="en-US" smtClean="0"/>
              <a:t>Amount/substantiality of the portion used in relation to the work as a whole</a:t>
            </a:r>
          </a:p>
          <a:p>
            <a:pPr lvl="1" eaLnBrk="1" hangingPunct="1">
              <a:lnSpc>
                <a:spcPct val="90000"/>
              </a:lnSpc>
            </a:pPr>
            <a:r>
              <a:rPr lang="en-US" smtClean="0"/>
              <a:t>The effect of the use on the market value for the copyrighted work</a:t>
            </a:r>
          </a:p>
          <a:p>
            <a:pPr eaLnBrk="1" hangingPunct="1"/>
            <a:endParaRPr lang="en-US" smtClean="0"/>
          </a:p>
        </p:txBody>
      </p:sp>
      <p:sp>
        <p:nvSpPr>
          <p:cNvPr id="15364" name="Footer Placeholder 3"/>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Copyright Cont’d</a:t>
            </a:r>
          </a:p>
        </p:txBody>
      </p:sp>
      <p:sp>
        <p:nvSpPr>
          <p:cNvPr id="16387" name="Content Placeholder 2"/>
          <p:cNvSpPr>
            <a:spLocks noGrp="1"/>
          </p:cNvSpPr>
          <p:nvPr>
            <p:ph idx="1"/>
          </p:nvPr>
        </p:nvSpPr>
        <p:spPr/>
        <p:txBody>
          <a:bodyPr/>
          <a:lstStyle/>
          <a:p>
            <a:pPr eaLnBrk="1" hangingPunct="1"/>
            <a:r>
              <a:rPr lang="en-US" smtClean="0"/>
              <a:t>Comments on Fair Use:</a:t>
            </a:r>
          </a:p>
          <a:p>
            <a:pPr lvl="1" eaLnBrk="1" hangingPunct="1">
              <a:lnSpc>
                <a:spcPct val="90000"/>
              </a:lnSpc>
            </a:pPr>
            <a:r>
              <a:rPr lang="en-US" smtClean="0"/>
              <a:t>Factors are interactive</a:t>
            </a:r>
          </a:p>
          <a:p>
            <a:pPr lvl="1" eaLnBrk="1" hangingPunct="1">
              <a:lnSpc>
                <a:spcPct val="90000"/>
              </a:lnSpc>
            </a:pPr>
            <a:r>
              <a:rPr lang="en-US" smtClean="0"/>
              <a:t>Educational, nonprofit use does not create a blanket fair use exemption</a:t>
            </a:r>
          </a:p>
          <a:p>
            <a:pPr lvl="1" eaLnBrk="1" hangingPunct="1">
              <a:lnSpc>
                <a:spcPct val="90000"/>
              </a:lnSpc>
            </a:pPr>
            <a:r>
              <a:rPr lang="en-US" smtClean="0"/>
              <a:t>Commercial use is much more likely to require permission</a:t>
            </a:r>
          </a:p>
          <a:p>
            <a:pPr lvl="1" eaLnBrk="1" hangingPunct="1">
              <a:lnSpc>
                <a:spcPct val="90000"/>
              </a:lnSpc>
            </a:pPr>
            <a:r>
              <a:rPr lang="en-US" smtClean="0"/>
              <a:t>Imaginative, unpublished work is more likely to require permission than factual, published work</a:t>
            </a:r>
          </a:p>
          <a:p>
            <a:pPr lvl="1" eaLnBrk="1" hangingPunct="1">
              <a:lnSpc>
                <a:spcPct val="90000"/>
              </a:lnSpc>
            </a:pPr>
            <a:r>
              <a:rPr lang="en-US" smtClean="0"/>
              <a:t>Using less is better than using more</a:t>
            </a:r>
          </a:p>
          <a:p>
            <a:pPr eaLnBrk="1" hangingPunct="1"/>
            <a:endParaRPr lang="en-US" smtClean="0"/>
          </a:p>
        </p:txBody>
      </p:sp>
      <p:sp>
        <p:nvSpPr>
          <p:cNvPr id="16388" name="Footer Placeholder 3"/>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Linking/Framing</a:t>
            </a:r>
          </a:p>
        </p:txBody>
      </p:sp>
      <p:sp>
        <p:nvSpPr>
          <p:cNvPr id="17411" name="Content Placeholder 2"/>
          <p:cNvSpPr>
            <a:spLocks noGrp="1"/>
          </p:cNvSpPr>
          <p:nvPr>
            <p:ph idx="1"/>
          </p:nvPr>
        </p:nvSpPr>
        <p:spPr/>
        <p:txBody>
          <a:bodyPr/>
          <a:lstStyle/>
          <a:p>
            <a:pPr eaLnBrk="1" hangingPunct="1">
              <a:lnSpc>
                <a:spcPct val="90000"/>
              </a:lnSpc>
            </a:pPr>
            <a:r>
              <a:rPr lang="en-US" smtClean="0">
                <a:cs typeface="Arial" charset="0"/>
              </a:rPr>
              <a:t>Linking Probably OK</a:t>
            </a:r>
          </a:p>
          <a:p>
            <a:pPr eaLnBrk="1" hangingPunct="1">
              <a:lnSpc>
                <a:spcPct val="90000"/>
              </a:lnSpc>
            </a:pPr>
            <a:r>
              <a:rPr lang="en-US" smtClean="0">
                <a:cs typeface="Arial" charset="0"/>
              </a:rPr>
              <a:t>Framing Not OK. </a:t>
            </a:r>
            <a:r>
              <a:rPr lang="en-US" b="1" i="1" smtClean="0"/>
              <a:t>Wash. Post v.TotalNews, Inc</a:t>
            </a:r>
            <a:r>
              <a:rPr lang="en-US" smtClean="0"/>
              <a:t>. Case No. 97-1190  (settled);  </a:t>
            </a:r>
            <a:r>
              <a:rPr lang="en-US" b="1" i="1" smtClean="0"/>
              <a:t>Shetland Times, Ltd. v. Wills</a:t>
            </a:r>
            <a:r>
              <a:rPr lang="en-US" smtClean="0"/>
              <a:t> (UK) (settled); </a:t>
            </a:r>
            <a:r>
              <a:rPr lang="en-US" b="1" i="1" smtClean="0"/>
              <a:t>Futuredontics v. Applied Anagramics</a:t>
            </a:r>
            <a:r>
              <a:rPr lang="en-US" smtClean="0"/>
              <a:t> (no harm shown) unpublished 9</a:t>
            </a:r>
            <a:r>
              <a:rPr lang="en-US" baseline="30000" smtClean="0"/>
              <a:t>th</a:t>
            </a:r>
            <a:r>
              <a:rPr lang="en-US" smtClean="0"/>
              <a:t> Cir. opn. </a:t>
            </a:r>
          </a:p>
          <a:p>
            <a:pPr eaLnBrk="1" hangingPunct="1">
              <a:lnSpc>
                <a:spcPct val="90000"/>
              </a:lnSpc>
            </a:pPr>
            <a:r>
              <a:rPr lang="en-US" smtClean="0"/>
              <a:t>Aggregation &amp; Technology Changes.  </a:t>
            </a:r>
            <a:r>
              <a:rPr lang="en-US" b="1" i="1" smtClean="0"/>
              <a:t>Kelly v. Arriba Soft</a:t>
            </a:r>
            <a:r>
              <a:rPr lang="en-US" smtClean="0"/>
              <a:t> (9</a:t>
            </a:r>
            <a:r>
              <a:rPr lang="en-US" baseline="30000" smtClean="0"/>
              <a:t>th</a:t>
            </a:r>
            <a:r>
              <a:rPr lang="en-US" smtClean="0"/>
              <a:t> Cir. 2003) 336 F.3d 811.(thumbs OK because no market!!).</a:t>
            </a:r>
          </a:p>
          <a:p>
            <a:pPr eaLnBrk="1" hangingPunct="1"/>
            <a:endParaRPr lang="en-US" smtClean="0"/>
          </a:p>
        </p:txBody>
      </p:sp>
      <p:sp>
        <p:nvSpPr>
          <p:cNvPr id="17412" name="Footer Placeholder 3"/>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Publisher Liability &amp; Tort Law</a:t>
            </a:r>
          </a:p>
        </p:txBody>
      </p:sp>
      <p:sp>
        <p:nvSpPr>
          <p:cNvPr id="18435" name="Rectangle 3"/>
          <p:cNvSpPr>
            <a:spLocks noGrp="1" noChangeArrowheads="1"/>
          </p:cNvSpPr>
          <p:nvPr>
            <p:ph type="body" idx="1"/>
          </p:nvPr>
        </p:nvSpPr>
        <p:spPr/>
        <p:txBody>
          <a:bodyPr/>
          <a:lstStyle/>
          <a:p>
            <a:pPr eaLnBrk="1" hangingPunct="1">
              <a:lnSpc>
                <a:spcPct val="90000"/>
              </a:lnSpc>
            </a:pPr>
            <a:r>
              <a:rPr lang="en-US" sz="2800" smtClean="0"/>
              <a:t>Defamation:  A false statement of fact which injures a person’s reputation </a:t>
            </a:r>
          </a:p>
          <a:p>
            <a:pPr eaLnBrk="1" hangingPunct="1"/>
            <a:r>
              <a:rPr lang="en-US" sz="2800" smtClean="0"/>
              <a:t>Assume users of a web site defame someone, is the site liable? </a:t>
            </a:r>
          </a:p>
          <a:p>
            <a:pPr eaLnBrk="1" hangingPunct="1"/>
            <a:r>
              <a:rPr lang="en-US" sz="2800" smtClean="0"/>
              <a:t>Old law question:  Is it a publisher or simply a distributor?</a:t>
            </a:r>
          </a:p>
          <a:p>
            <a:pPr eaLnBrk="1" hangingPunct="1"/>
            <a:r>
              <a:rPr lang="en-US" sz="2800" smtClean="0"/>
              <a:t>Special Problems with User-Generated Content</a:t>
            </a:r>
          </a:p>
          <a:p>
            <a:pPr eaLnBrk="1" hangingPunct="1">
              <a:lnSpc>
                <a:spcPct val="90000"/>
              </a:lnSpc>
              <a:buFont typeface="Wingdings" pitchFamily="2" charset="2"/>
              <a:buNone/>
            </a:pPr>
            <a:endParaRPr lang="en-US" sz="2800" smtClean="0"/>
          </a:p>
          <a:p>
            <a:pPr eaLnBrk="1" hangingPunct="1">
              <a:lnSpc>
                <a:spcPct val="90000"/>
              </a:lnSpc>
              <a:buFont typeface="Wingdings" pitchFamily="2" charset="2"/>
              <a:buNone/>
            </a:pPr>
            <a:endParaRPr lang="en-US" sz="2400" b="1" smtClean="0"/>
          </a:p>
        </p:txBody>
      </p:sp>
      <p:sp>
        <p:nvSpPr>
          <p:cNvPr id="18436" name="Footer Placeholder 5"/>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Old Law</a:t>
            </a:r>
          </a:p>
        </p:txBody>
      </p:sp>
      <p:sp>
        <p:nvSpPr>
          <p:cNvPr id="19459" name="Rectangle 3"/>
          <p:cNvSpPr>
            <a:spLocks noGrp="1" noChangeArrowheads="1"/>
          </p:cNvSpPr>
          <p:nvPr>
            <p:ph type="body" idx="1"/>
          </p:nvPr>
        </p:nvSpPr>
        <p:spPr/>
        <p:txBody>
          <a:bodyPr/>
          <a:lstStyle/>
          <a:p>
            <a:pPr eaLnBrk="1" hangingPunct="1"/>
            <a:r>
              <a:rPr lang="en-US" smtClean="0"/>
              <a:t>In dealing with defamation on the web, courts used to use the traditional distinction between publishers (editors) and pure pass-through distributors (like bookstores and newsstands) </a:t>
            </a:r>
          </a:p>
          <a:p>
            <a:pPr eaLnBrk="1" hangingPunct="1"/>
            <a:r>
              <a:rPr lang="en-US" smtClean="0"/>
              <a:t>Strict liability for publishers, “knew or should have known” liability for distributors</a:t>
            </a:r>
          </a:p>
        </p:txBody>
      </p:sp>
      <p:sp>
        <p:nvSpPr>
          <p:cNvPr id="19460" name="Footer Placeholder 5"/>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Cubby v. CompuServe (1991)</a:t>
            </a:r>
          </a:p>
        </p:txBody>
      </p:sp>
      <p:sp>
        <p:nvSpPr>
          <p:cNvPr id="20483" name="Rectangle 3"/>
          <p:cNvSpPr>
            <a:spLocks noGrp="1" noChangeArrowheads="1"/>
          </p:cNvSpPr>
          <p:nvPr>
            <p:ph type="body" idx="1"/>
          </p:nvPr>
        </p:nvSpPr>
        <p:spPr/>
        <p:txBody>
          <a:bodyPr/>
          <a:lstStyle/>
          <a:p>
            <a:pPr eaLnBrk="1" hangingPunct="1">
              <a:lnSpc>
                <a:spcPct val="90000"/>
              </a:lnSpc>
            </a:pPr>
            <a:r>
              <a:rPr lang="en-US" smtClean="0"/>
              <a:t>On Compuserve’s “Rumorville” forum, they carried defamatory remarks about a competing site created by Cubby called “skuttlebut.”  Cubby sued.</a:t>
            </a:r>
          </a:p>
          <a:p>
            <a:pPr eaLnBrk="1" hangingPunct="1">
              <a:lnSpc>
                <a:spcPct val="90000"/>
              </a:lnSpc>
            </a:pPr>
            <a:r>
              <a:rPr lang="en-US" smtClean="0"/>
              <a:t>Court says, relevant liability standard is whether “CompuServe knew or had reason to know” of the alleged defamatory statements.  Since it didn’t police the postings; no knowledge.</a:t>
            </a:r>
          </a:p>
        </p:txBody>
      </p:sp>
      <p:sp>
        <p:nvSpPr>
          <p:cNvPr id="20484" name="Footer Placeholder 5"/>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Stratton Oakmont v. Prodigy(1995)</a:t>
            </a:r>
          </a:p>
        </p:txBody>
      </p:sp>
      <p:sp>
        <p:nvSpPr>
          <p:cNvPr id="21507" name="Rectangle 3"/>
          <p:cNvSpPr>
            <a:spLocks noGrp="1" noChangeArrowheads="1"/>
          </p:cNvSpPr>
          <p:nvPr>
            <p:ph type="body" idx="1"/>
          </p:nvPr>
        </p:nvSpPr>
        <p:spPr/>
        <p:txBody>
          <a:bodyPr/>
          <a:lstStyle/>
          <a:p>
            <a:pPr eaLnBrk="1" hangingPunct="1"/>
            <a:r>
              <a:rPr lang="en-US" smtClean="0"/>
              <a:t>Posting on Prodigy’s “Money Talk” accused S.O. – a securities firm – of criminal and fraudulent acts.</a:t>
            </a:r>
          </a:p>
          <a:p>
            <a:pPr eaLnBrk="1" hangingPunct="1"/>
            <a:r>
              <a:rPr lang="en-US" smtClean="0"/>
              <a:t>Held:  Prodigy held itself out to the public as controlling content on its site; And, used screening software to do it.  It therefore made decisions as to content constituting editorial control --  A Publisher.</a:t>
            </a:r>
          </a:p>
        </p:txBody>
      </p:sp>
      <p:sp>
        <p:nvSpPr>
          <p:cNvPr id="21508" name="Footer Placeholder 5"/>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New Worries Over Control</a:t>
            </a:r>
          </a:p>
        </p:txBody>
      </p:sp>
      <p:sp>
        <p:nvSpPr>
          <p:cNvPr id="4099" name="Content Placeholder 2"/>
          <p:cNvSpPr>
            <a:spLocks noGrp="1"/>
          </p:cNvSpPr>
          <p:nvPr>
            <p:ph idx="1"/>
          </p:nvPr>
        </p:nvSpPr>
        <p:spPr/>
        <p:txBody>
          <a:bodyPr/>
          <a:lstStyle/>
          <a:p>
            <a:r>
              <a:rPr lang="en-US" smtClean="0"/>
              <a:t>Who Controls the Internet?</a:t>
            </a:r>
          </a:p>
          <a:p>
            <a:pPr lvl="1"/>
            <a:r>
              <a:rPr lang="en-US" smtClean="0"/>
              <a:t>Government Actors:</a:t>
            </a:r>
          </a:p>
          <a:p>
            <a:pPr lvl="2"/>
            <a:r>
              <a:rPr lang="en-US" smtClean="0"/>
              <a:t>1996 White Paper “Hands Off”</a:t>
            </a:r>
          </a:p>
          <a:p>
            <a:pPr lvl="2"/>
            <a:r>
              <a:rPr lang="en-US" smtClean="0"/>
              <a:t>FCC – Ancillary Control Over Comcast’s Cable Modem</a:t>
            </a:r>
          </a:p>
          <a:p>
            <a:pPr lvl="2"/>
            <a:r>
              <a:rPr lang="en-US" smtClean="0"/>
              <a:t>President Obama’s Policy Team</a:t>
            </a:r>
          </a:p>
          <a:p>
            <a:pPr lvl="2"/>
            <a:r>
              <a:rPr lang="en-US" smtClean="0"/>
              <a:t>FTC Rules for Paid Reviews and New Hearings on Taxes, Copyrights &amp; Revenue</a:t>
            </a:r>
          </a:p>
          <a:p>
            <a:pPr lvl="1"/>
            <a:r>
              <a:rPr lang="en-US" smtClean="0"/>
              <a:t>Private Parties</a:t>
            </a:r>
          </a:p>
          <a:p>
            <a:endParaRPr lang="en-US" smtClean="0"/>
          </a:p>
          <a:p>
            <a:endParaRPr lang="en-US" smtClean="0"/>
          </a:p>
          <a:p>
            <a:pPr lvl="2"/>
            <a:endParaRPr lang="en-US" smtClean="0"/>
          </a:p>
          <a:p>
            <a:pPr lvl="2"/>
            <a:endParaRPr lang="en-US" smtClean="0"/>
          </a:p>
        </p:txBody>
      </p:sp>
      <p:sp>
        <p:nvSpPr>
          <p:cNvPr id="4100" name="Footer Placeholder 3"/>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CDA Section 230 (1996)</a:t>
            </a:r>
          </a:p>
        </p:txBody>
      </p:sp>
      <p:sp>
        <p:nvSpPr>
          <p:cNvPr id="22531" name="Rectangle 3"/>
          <p:cNvSpPr>
            <a:spLocks noGrp="1" noChangeArrowheads="1"/>
          </p:cNvSpPr>
          <p:nvPr>
            <p:ph type="body" idx="1"/>
          </p:nvPr>
        </p:nvSpPr>
        <p:spPr>
          <a:xfrm>
            <a:off x="762000" y="2133600"/>
            <a:ext cx="7958138" cy="4338638"/>
          </a:xfrm>
        </p:spPr>
        <p:txBody>
          <a:bodyPr/>
          <a:lstStyle/>
          <a:p>
            <a:pPr eaLnBrk="1" hangingPunct="1">
              <a:lnSpc>
                <a:spcPct val="90000"/>
              </a:lnSpc>
            </a:pPr>
            <a:r>
              <a:rPr lang="en-US" sz="3000" smtClean="0"/>
              <a:t>“No provider or user of an interactive computer service shall be treated as the publisher or speaker of any information provided by another information content provider.”  47 U. S. C. 230</a:t>
            </a:r>
          </a:p>
          <a:p>
            <a:pPr eaLnBrk="1" hangingPunct="1">
              <a:lnSpc>
                <a:spcPct val="90000"/>
              </a:lnSpc>
            </a:pPr>
            <a:r>
              <a:rPr lang="en-US" sz="3000" smtClean="0"/>
              <a:t>No provider … shall be held liable on account of (a) any action voluntarily taken in good faith to restrict access to or availability of material that the provider or user considers obscene, lewd, lascivious, filthy, etc.</a:t>
            </a:r>
          </a:p>
          <a:p>
            <a:pPr eaLnBrk="1" hangingPunct="1">
              <a:lnSpc>
                <a:spcPct val="90000"/>
              </a:lnSpc>
            </a:pPr>
            <a:endParaRPr lang="en-US" smtClean="0"/>
          </a:p>
        </p:txBody>
      </p:sp>
      <p:sp>
        <p:nvSpPr>
          <p:cNvPr id="22532" name="Footer Placeholder 5"/>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Zeran v. AOL (1997)</a:t>
            </a:r>
          </a:p>
        </p:txBody>
      </p:sp>
      <p:sp>
        <p:nvSpPr>
          <p:cNvPr id="23555" name="Rectangle 3"/>
          <p:cNvSpPr>
            <a:spLocks noGrp="1" noChangeArrowheads="1"/>
          </p:cNvSpPr>
          <p:nvPr>
            <p:ph type="body" idx="1"/>
          </p:nvPr>
        </p:nvSpPr>
        <p:spPr>
          <a:xfrm>
            <a:off x="533400" y="1981200"/>
            <a:ext cx="8153400" cy="4114800"/>
          </a:xfrm>
        </p:spPr>
        <p:txBody>
          <a:bodyPr/>
          <a:lstStyle/>
          <a:p>
            <a:pPr eaLnBrk="1" hangingPunct="1">
              <a:lnSpc>
                <a:spcPct val="90000"/>
              </a:lnSpc>
            </a:pPr>
            <a:r>
              <a:rPr lang="en-US" smtClean="0"/>
              <a:t>After the Oklahoma bombing, an anonymous posting on an America Online bulletin board offered to sell “Oklahoma T-Shirts” bearing offensive slogans</a:t>
            </a:r>
          </a:p>
          <a:p>
            <a:pPr eaLnBrk="1" hangingPunct="1">
              <a:lnSpc>
                <a:spcPct val="90000"/>
              </a:lnSpc>
            </a:pPr>
            <a:r>
              <a:rPr lang="en-US" smtClean="0"/>
              <a:t>Zeran’s home phone given as the contact</a:t>
            </a:r>
          </a:p>
          <a:p>
            <a:pPr eaLnBrk="1" hangingPunct="1">
              <a:lnSpc>
                <a:spcPct val="90000"/>
              </a:lnSpc>
            </a:pPr>
            <a:r>
              <a:rPr lang="en-US" smtClean="0"/>
              <a:t>Zeran had no connection with the posting and his life became a nightmare</a:t>
            </a:r>
          </a:p>
          <a:p>
            <a:pPr eaLnBrk="1" hangingPunct="1">
              <a:lnSpc>
                <a:spcPct val="90000"/>
              </a:lnSpc>
            </a:pPr>
            <a:r>
              <a:rPr lang="en-US" smtClean="0"/>
              <a:t>Under 230, no AOL liability</a:t>
            </a:r>
          </a:p>
          <a:p>
            <a:pPr eaLnBrk="1" hangingPunct="1">
              <a:lnSpc>
                <a:spcPct val="90000"/>
              </a:lnSpc>
            </a:pPr>
            <a:endParaRPr lang="en-US" smtClean="0"/>
          </a:p>
        </p:txBody>
      </p:sp>
      <p:sp>
        <p:nvSpPr>
          <p:cNvPr id="23556" name="Footer Placeholder 5"/>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Blumenthal v. Drudge (1998)</a:t>
            </a:r>
          </a:p>
        </p:txBody>
      </p:sp>
      <p:sp>
        <p:nvSpPr>
          <p:cNvPr id="24579" name="Rectangle 3"/>
          <p:cNvSpPr>
            <a:spLocks noGrp="1" noChangeArrowheads="1"/>
          </p:cNvSpPr>
          <p:nvPr>
            <p:ph type="body" idx="1"/>
          </p:nvPr>
        </p:nvSpPr>
        <p:spPr/>
        <p:txBody>
          <a:bodyPr/>
          <a:lstStyle/>
          <a:p>
            <a:pPr eaLnBrk="1" hangingPunct="1"/>
            <a:r>
              <a:rPr lang="en-US" sz="2800" smtClean="0"/>
              <a:t>Drudgereport includes claim that White House aide Sidney Blumenthal had a history of beating his wife.</a:t>
            </a:r>
          </a:p>
          <a:p>
            <a:pPr eaLnBrk="1" hangingPunct="1"/>
            <a:r>
              <a:rPr lang="en-US" sz="2800" smtClean="0"/>
              <a:t>Drudgereport is distributed on AOL.  AOL retains the right to control the content.  After receiving notice from Blumenthal’s lawyers, Drudge retracted the story.  After being sued, AOL claimed CDA Section 230 immunized them from suit.  </a:t>
            </a:r>
          </a:p>
          <a:p>
            <a:pPr eaLnBrk="1" hangingPunct="1"/>
            <a:r>
              <a:rPr lang="en-US" sz="2800" smtClean="0"/>
              <a:t>Held:  AOL and all publishers/distributors are immunized from such suits.</a:t>
            </a:r>
          </a:p>
        </p:txBody>
      </p:sp>
      <p:sp>
        <p:nvSpPr>
          <p:cNvPr id="24580" name="Footer Placeholder 5"/>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CDA 230 Open Questions</a:t>
            </a:r>
          </a:p>
        </p:txBody>
      </p:sp>
      <p:sp>
        <p:nvSpPr>
          <p:cNvPr id="25603" name="Rectangle 3"/>
          <p:cNvSpPr>
            <a:spLocks noGrp="1" noChangeArrowheads="1"/>
          </p:cNvSpPr>
          <p:nvPr>
            <p:ph type="body" idx="1"/>
          </p:nvPr>
        </p:nvSpPr>
        <p:spPr>
          <a:xfrm>
            <a:off x="533400" y="1905000"/>
            <a:ext cx="8029575" cy="4643438"/>
          </a:xfrm>
        </p:spPr>
        <p:txBody>
          <a:bodyPr/>
          <a:lstStyle/>
          <a:p>
            <a:pPr eaLnBrk="1" hangingPunct="1"/>
            <a:r>
              <a:rPr lang="en-US" smtClean="0"/>
              <a:t>Distinguishes between print media and web sites. What if a newspaper prints and posts same story?</a:t>
            </a:r>
          </a:p>
          <a:p>
            <a:pPr eaLnBrk="1" hangingPunct="1"/>
            <a:r>
              <a:rPr lang="en-US" smtClean="0"/>
              <a:t>What if an ISP knowingly and intentionally republishes defamatory material?  </a:t>
            </a:r>
          </a:p>
        </p:txBody>
      </p:sp>
      <p:sp>
        <p:nvSpPr>
          <p:cNvPr id="25604" name="Footer Placeholder 5"/>
          <p:cNvSpPr>
            <a:spLocks noGrp="1"/>
          </p:cNvSpPr>
          <p:nvPr>
            <p:ph type="ftr" sz="quarter" idx="11"/>
          </p:nvPr>
        </p:nvSpPr>
        <p:spPr>
          <a:noFill/>
        </p:spPr>
        <p:txBody>
          <a:bodyPr/>
          <a:lstStyle/>
          <a:p>
            <a:r>
              <a:rPr lang="en-US" smtClean="0"/>
              <a:t>Michael S. Overing 2009</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i="1" smtClean="0"/>
              <a:t>Barrett v. Rosenthal</a:t>
            </a:r>
            <a:r>
              <a:rPr lang="en-US" smtClean="0"/>
              <a:t> </a:t>
            </a:r>
            <a:br>
              <a:rPr lang="en-US" smtClean="0"/>
            </a:br>
            <a:r>
              <a:rPr lang="en-US" smtClean="0"/>
              <a:t>California Supreme Court (2006)</a:t>
            </a:r>
            <a:endParaRPr lang="en-US" i="1" smtClean="0"/>
          </a:p>
        </p:txBody>
      </p:sp>
      <p:sp>
        <p:nvSpPr>
          <p:cNvPr id="26627" name="Rectangle 3"/>
          <p:cNvSpPr>
            <a:spLocks noGrp="1" noChangeArrowheads="1"/>
          </p:cNvSpPr>
          <p:nvPr>
            <p:ph type="body" idx="1"/>
          </p:nvPr>
        </p:nvSpPr>
        <p:spPr/>
        <p:txBody>
          <a:bodyPr/>
          <a:lstStyle/>
          <a:p>
            <a:pPr eaLnBrk="1" hangingPunct="1"/>
            <a:r>
              <a:rPr lang="en-US" sz="2800" smtClean="0"/>
              <a:t>The appellate court had held that CDA 230 “cannot be deemed to abrogate the common law principle that one who republishes defamatory matter originated by a third person is subject to liability </a:t>
            </a:r>
            <a:r>
              <a:rPr lang="en-US" sz="2800" i="1" smtClean="0"/>
              <a:t>if he or she knows or has reason to know of its defamatory character.”</a:t>
            </a:r>
          </a:p>
          <a:p>
            <a:pPr eaLnBrk="1" hangingPunct="1"/>
            <a:r>
              <a:rPr lang="en-US" sz="2800" i="1" smtClean="0"/>
              <a:t>Supreme Court Reversed:</a:t>
            </a:r>
            <a:r>
              <a:rPr lang="en-US" sz="2800" smtClean="0"/>
              <a:t> “by its terms, Section 230 exempts Internet intermediaries from defamation liability for republication.</a:t>
            </a:r>
          </a:p>
        </p:txBody>
      </p:sp>
      <p:sp>
        <p:nvSpPr>
          <p:cNvPr id="26628" name="Footer Placeholder 5"/>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Defamation:  Motive for CDA 230</a:t>
            </a:r>
          </a:p>
        </p:txBody>
      </p:sp>
      <p:sp>
        <p:nvSpPr>
          <p:cNvPr id="27651" name="Rectangle 3"/>
          <p:cNvSpPr>
            <a:spLocks noGrp="1" noChangeArrowheads="1"/>
          </p:cNvSpPr>
          <p:nvPr>
            <p:ph type="body" idx="1"/>
          </p:nvPr>
        </p:nvSpPr>
        <p:spPr>
          <a:xfrm>
            <a:off x="533400" y="1981200"/>
            <a:ext cx="8001000" cy="4114800"/>
          </a:xfrm>
        </p:spPr>
        <p:txBody>
          <a:bodyPr/>
          <a:lstStyle/>
          <a:p>
            <a:pPr eaLnBrk="1" hangingPunct="1">
              <a:lnSpc>
                <a:spcPct val="80000"/>
              </a:lnSpc>
            </a:pPr>
            <a:r>
              <a:rPr lang="en-US" sz="2800" smtClean="0"/>
              <a:t>The motive for CDA 230 was to shield ISPs from liability that would inhibit the development of the web</a:t>
            </a:r>
          </a:p>
          <a:p>
            <a:pPr eaLnBrk="1" hangingPunct="1">
              <a:lnSpc>
                <a:spcPct val="80000"/>
              </a:lnSpc>
            </a:pPr>
            <a:r>
              <a:rPr lang="en-US" sz="2800" smtClean="0"/>
              <a:t>The cost of CDA 230 is no meaningful recovery for those harmed by defamation</a:t>
            </a:r>
          </a:p>
          <a:p>
            <a:pPr eaLnBrk="1" hangingPunct="1">
              <a:lnSpc>
                <a:spcPct val="80000"/>
              </a:lnSpc>
            </a:pPr>
            <a:r>
              <a:rPr lang="en-US" sz="2800" smtClean="0"/>
              <a:t>ISP record-keeping is a problem here</a:t>
            </a:r>
          </a:p>
          <a:p>
            <a:pPr eaLnBrk="1" hangingPunct="1">
              <a:lnSpc>
                <a:spcPct val="80000"/>
              </a:lnSpc>
            </a:pPr>
            <a:r>
              <a:rPr lang="en-US" sz="2800" smtClean="0"/>
              <a:t>Similar treatment now for copyright infringement in DMCA</a:t>
            </a:r>
          </a:p>
          <a:p>
            <a:pPr eaLnBrk="1" hangingPunct="1">
              <a:lnSpc>
                <a:spcPct val="80000"/>
              </a:lnSpc>
            </a:pPr>
            <a:r>
              <a:rPr lang="en-US" sz="2800" smtClean="0"/>
              <a:t>Note:  CDA 230 does not immunize intellectual property infringement</a:t>
            </a:r>
          </a:p>
        </p:txBody>
      </p:sp>
      <p:sp>
        <p:nvSpPr>
          <p:cNvPr id="27652" name="Footer Placeholder 5"/>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Quick Comparison with Copyright</a:t>
            </a:r>
          </a:p>
        </p:txBody>
      </p:sp>
      <p:sp>
        <p:nvSpPr>
          <p:cNvPr id="28675" name="Rectangle 3"/>
          <p:cNvSpPr>
            <a:spLocks noGrp="1" noChangeArrowheads="1"/>
          </p:cNvSpPr>
          <p:nvPr>
            <p:ph type="body" idx="1"/>
          </p:nvPr>
        </p:nvSpPr>
        <p:spPr>
          <a:xfrm>
            <a:off x="533400" y="1981200"/>
            <a:ext cx="8001000" cy="4038600"/>
          </a:xfrm>
        </p:spPr>
        <p:txBody>
          <a:bodyPr/>
          <a:lstStyle/>
          <a:p>
            <a:pPr eaLnBrk="1" hangingPunct="1">
              <a:lnSpc>
                <a:spcPct val="90000"/>
              </a:lnSpc>
            </a:pPr>
            <a:r>
              <a:rPr lang="en-US" smtClean="0"/>
              <a:t>Suppose A BBS contains material that infringes copyright</a:t>
            </a:r>
          </a:p>
          <a:p>
            <a:pPr eaLnBrk="1" hangingPunct="1">
              <a:lnSpc>
                <a:spcPct val="90000"/>
              </a:lnSpc>
            </a:pPr>
            <a:r>
              <a:rPr lang="en-US" smtClean="0"/>
              <a:t>Old law used the doctrine of contributory infringement or vicarious liability: Where a defendant has knowledge of the primary infringer's activities, it is liable if it materially contributes to the infringing conduct.</a:t>
            </a:r>
          </a:p>
          <a:p>
            <a:pPr eaLnBrk="1" hangingPunct="1">
              <a:lnSpc>
                <a:spcPct val="90000"/>
              </a:lnSpc>
            </a:pPr>
            <a:endParaRPr lang="en-US" smtClean="0"/>
          </a:p>
        </p:txBody>
      </p:sp>
      <p:sp>
        <p:nvSpPr>
          <p:cNvPr id="28676" name="Footer Placeholder 5"/>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Digital Millennium Copyright Act </a:t>
            </a:r>
            <a:r>
              <a:rPr lang="en-US" sz="2000" smtClean="0"/>
              <a:t>(17 USC 512(k)(1)</a:t>
            </a:r>
            <a:r>
              <a:rPr lang="en-US" sz="2000" smtClean="0">
                <a:latin typeface="Verdana" pitchFamily="34" charset="0"/>
              </a:rPr>
              <a:t>)</a:t>
            </a:r>
          </a:p>
        </p:txBody>
      </p:sp>
      <p:sp>
        <p:nvSpPr>
          <p:cNvPr id="29699" name="Rectangle 3"/>
          <p:cNvSpPr>
            <a:spLocks noGrp="1" noChangeArrowheads="1"/>
          </p:cNvSpPr>
          <p:nvPr>
            <p:ph type="body" idx="1"/>
          </p:nvPr>
        </p:nvSpPr>
        <p:spPr>
          <a:xfrm>
            <a:off x="533400" y="1905000"/>
            <a:ext cx="8001000" cy="4495800"/>
          </a:xfrm>
        </p:spPr>
        <p:txBody>
          <a:bodyPr/>
          <a:lstStyle/>
          <a:p>
            <a:pPr eaLnBrk="1" hangingPunct="1">
              <a:lnSpc>
                <a:spcPct val="90000"/>
              </a:lnSpc>
            </a:pPr>
            <a:r>
              <a:rPr lang="en-US" smtClean="0"/>
              <a:t>The DMC shields an ISP from liability for contributory infringement if it:</a:t>
            </a:r>
          </a:p>
          <a:p>
            <a:pPr lvl="1" eaLnBrk="1" hangingPunct="1">
              <a:lnSpc>
                <a:spcPct val="90000"/>
              </a:lnSpc>
            </a:pPr>
            <a:r>
              <a:rPr lang="en-US" b="1" smtClean="0"/>
              <a:t>accommodates copyright protection devices</a:t>
            </a:r>
          </a:p>
          <a:p>
            <a:pPr lvl="1" eaLnBrk="1" hangingPunct="1">
              <a:lnSpc>
                <a:spcPct val="90000"/>
              </a:lnSpc>
            </a:pPr>
            <a:r>
              <a:rPr lang="en-US" b="1" smtClean="0"/>
              <a:t>terminates repeat offenders</a:t>
            </a:r>
          </a:p>
          <a:p>
            <a:pPr eaLnBrk="1" hangingPunct="1">
              <a:lnSpc>
                <a:spcPct val="90000"/>
              </a:lnSpc>
            </a:pPr>
            <a:r>
              <a:rPr lang="en-US" smtClean="0"/>
              <a:t>No need to monitor to catch infringement</a:t>
            </a:r>
          </a:p>
          <a:p>
            <a:pPr eaLnBrk="1" hangingPunct="1">
              <a:lnSpc>
                <a:spcPct val="90000"/>
              </a:lnSpc>
            </a:pPr>
            <a:r>
              <a:rPr lang="en-US" smtClean="0"/>
              <a:t>The motive for 512 is similar to the motive for CDA 230.  512 responds to the fact that it is virtually impossible for a busy ISP to monitor for copyright infringement</a:t>
            </a:r>
          </a:p>
        </p:txBody>
      </p:sp>
      <p:sp>
        <p:nvSpPr>
          <p:cNvPr id="29700" name="Footer Placeholder 3"/>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Playboy v. Frena (1993)</a:t>
            </a:r>
          </a:p>
        </p:txBody>
      </p:sp>
      <p:sp>
        <p:nvSpPr>
          <p:cNvPr id="30723" name="Rectangle 3"/>
          <p:cNvSpPr>
            <a:spLocks noGrp="1" noChangeArrowheads="1"/>
          </p:cNvSpPr>
          <p:nvPr>
            <p:ph type="body" idx="1"/>
          </p:nvPr>
        </p:nvSpPr>
        <p:spPr/>
        <p:txBody>
          <a:bodyPr/>
          <a:lstStyle/>
          <a:p>
            <a:pPr eaLnBrk="1" hangingPunct="1"/>
            <a:r>
              <a:rPr lang="en-US" smtClean="0"/>
              <a:t>Frena ran a BBS.  Users uploaded 170 Playboy pictures</a:t>
            </a:r>
          </a:p>
          <a:p>
            <a:pPr eaLnBrk="1" hangingPunct="1"/>
            <a:r>
              <a:rPr lang="en-US" smtClean="0"/>
              <a:t>Held, even though Frena had nothing to do with it, intent to infringe is not part of the copyright statute. Thus, an innocent infringer is still liable for infringement.</a:t>
            </a:r>
          </a:p>
        </p:txBody>
      </p:sp>
      <p:sp>
        <p:nvSpPr>
          <p:cNvPr id="30724" name="Footer Placeholder 3"/>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Craigslist (2008)</a:t>
            </a:r>
          </a:p>
        </p:txBody>
      </p:sp>
      <p:sp>
        <p:nvSpPr>
          <p:cNvPr id="31747" name="Content Placeholder 2"/>
          <p:cNvSpPr>
            <a:spLocks noGrp="1"/>
          </p:cNvSpPr>
          <p:nvPr>
            <p:ph idx="1"/>
          </p:nvPr>
        </p:nvSpPr>
        <p:spPr/>
        <p:txBody>
          <a:bodyPr/>
          <a:lstStyle/>
          <a:p>
            <a:pPr eaLnBrk="1" hangingPunct="1"/>
            <a:r>
              <a:rPr lang="en-US" smtClean="0"/>
              <a:t>Craigslist is sued in Chicago for posting ads that include:  “NO MINORITIES,”  “Requirements:  Clean Godly Christian Male,” “Only Muslims apply,” Non-women of color NEED NOT APPLY,” etc.</a:t>
            </a:r>
          </a:p>
          <a:p>
            <a:pPr eaLnBrk="1" hangingPunct="1"/>
            <a:r>
              <a:rPr lang="en-US" smtClean="0"/>
              <a:t>Held:  Craigslist is only an intermediary and is protected under CDA 230</a:t>
            </a:r>
          </a:p>
          <a:p>
            <a:pPr eaLnBrk="1" hangingPunct="1"/>
            <a:r>
              <a:rPr lang="en-US" smtClean="0"/>
              <a:t>But what about the Civil Rights Act?</a:t>
            </a:r>
          </a:p>
        </p:txBody>
      </p:sp>
      <p:sp>
        <p:nvSpPr>
          <p:cNvPr id="31748" name="Footer Placeholder 3"/>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Criminal Issues for Publishers</a:t>
            </a:r>
          </a:p>
        </p:txBody>
      </p:sp>
      <p:sp>
        <p:nvSpPr>
          <p:cNvPr id="5123" name="Content Placeholder 2"/>
          <p:cNvSpPr>
            <a:spLocks noGrp="1"/>
          </p:cNvSpPr>
          <p:nvPr>
            <p:ph idx="1"/>
          </p:nvPr>
        </p:nvSpPr>
        <p:spPr/>
        <p:txBody>
          <a:bodyPr/>
          <a:lstStyle/>
          <a:p>
            <a:pPr eaLnBrk="1" hangingPunct="1"/>
            <a:r>
              <a:rPr lang="en-US" smtClean="0"/>
              <a:t>Linking to Child Pornography is always illegal.  18 USC 2251.  What about “morphed” images?  </a:t>
            </a:r>
            <a:r>
              <a:rPr lang="en-US" b="1" i="1" smtClean="0"/>
              <a:t>See, Ashcroft v. FSC </a:t>
            </a:r>
            <a:r>
              <a:rPr lang="en-US" smtClean="0"/>
              <a:t>(2002) 535 US 234.</a:t>
            </a:r>
          </a:p>
          <a:p>
            <a:pPr eaLnBrk="1" hangingPunct="1"/>
            <a:r>
              <a:rPr lang="en-US" smtClean="0"/>
              <a:t>Linking to DMCA Circumvention 1201(a)2 Technologies.  </a:t>
            </a:r>
            <a:r>
              <a:rPr lang="en-US" b="1" i="1" smtClean="0"/>
              <a:t>Universal City Studios, Inc. v. Corley</a:t>
            </a:r>
            <a:r>
              <a:rPr lang="en-US" smtClean="0"/>
              <a:t> (2001) 273 F.3d 429 (Reimerdes).  Why is online different than print?</a:t>
            </a:r>
          </a:p>
        </p:txBody>
      </p:sp>
      <p:sp>
        <p:nvSpPr>
          <p:cNvPr id="5124" name="Footer Placeholder 3"/>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smtClean="0"/>
              <a:t>Barnes v. Yahoo! (9</a:t>
            </a:r>
            <a:r>
              <a:rPr lang="en-US" baseline="30000" smtClean="0"/>
              <a:t>th</a:t>
            </a:r>
            <a:r>
              <a:rPr lang="en-US" smtClean="0"/>
              <a:t> Cir.2009)</a:t>
            </a:r>
          </a:p>
        </p:txBody>
      </p:sp>
      <p:sp>
        <p:nvSpPr>
          <p:cNvPr id="32771" name="Content Placeholder 2"/>
          <p:cNvSpPr>
            <a:spLocks noGrp="1"/>
          </p:cNvSpPr>
          <p:nvPr>
            <p:ph idx="1"/>
          </p:nvPr>
        </p:nvSpPr>
        <p:spPr/>
        <p:txBody>
          <a:bodyPr/>
          <a:lstStyle/>
          <a:p>
            <a:pPr eaLnBrk="1" hangingPunct="1"/>
            <a:r>
              <a:rPr lang="en-US" sz="2700" smtClean="0"/>
              <a:t>Barnes’ former boyfriend posts nude pictures of her on Yahoo! </a:t>
            </a:r>
          </a:p>
          <a:p>
            <a:pPr eaLnBrk="1" hangingPunct="1"/>
            <a:r>
              <a:rPr lang="en-US" sz="2700" smtClean="0"/>
              <a:t>Barnes contacts Yahoo! demanding they take down the offending content.  Yahoo! agrees, but takes no action.</a:t>
            </a:r>
          </a:p>
          <a:p>
            <a:pPr eaLnBrk="1" hangingPunct="1"/>
            <a:r>
              <a:rPr lang="en-US" sz="2700" smtClean="0"/>
              <a:t>Held:  To the extent that the actions of Yahoo! are akin to speaker/publisher liability, CDA 230 will protect that;  It may not protect a claim premised on a contract, including a contract to remove offending material. Removing (or failing to remove) offending content is what publishers do.</a:t>
            </a:r>
          </a:p>
        </p:txBody>
      </p:sp>
      <p:sp>
        <p:nvSpPr>
          <p:cNvPr id="32772" name="Footer Placeholder 3"/>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Keys to Safe Harbor Protection</a:t>
            </a:r>
          </a:p>
        </p:txBody>
      </p:sp>
      <p:sp>
        <p:nvSpPr>
          <p:cNvPr id="33795" name="Rectangle 3"/>
          <p:cNvSpPr>
            <a:spLocks noGrp="1" noChangeArrowheads="1"/>
          </p:cNvSpPr>
          <p:nvPr>
            <p:ph type="body" idx="1"/>
          </p:nvPr>
        </p:nvSpPr>
        <p:spPr/>
        <p:txBody>
          <a:bodyPr/>
          <a:lstStyle/>
          <a:p>
            <a:pPr eaLnBrk="1" hangingPunct="1">
              <a:lnSpc>
                <a:spcPct val="80000"/>
              </a:lnSpc>
            </a:pPr>
            <a:r>
              <a:rPr lang="en-US" sz="2800" smtClean="0"/>
              <a:t>Reasonable Policy </a:t>
            </a:r>
            <a:r>
              <a:rPr lang="en-US" sz="2800" i="1" smtClean="0"/>
              <a:t>implemented</a:t>
            </a:r>
            <a:r>
              <a:rPr lang="en-US" sz="2800" smtClean="0"/>
              <a:t> that will result in termination of ISP services</a:t>
            </a:r>
          </a:p>
          <a:p>
            <a:pPr eaLnBrk="1" hangingPunct="1">
              <a:lnSpc>
                <a:spcPct val="80000"/>
              </a:lnSpc>
            </a:pPr>
            <a:r>
              <a:rPr lang="en-US" sz="2800" smtClean="0"/>
              <a:t>ISP cannot have interfered with copyright protection</a:t>
            </a:r>
          </a:p>
          <a:p>
            <a:pPr eaLnBrk="1" hangingPunct="1">
              <a:lnSpc>
                <a:spcPct val="80000"/>
              </a:lnSpc>
            </a:pPr>
            <a:r>
              <a:rPr lang="en-US" sz="2800" smtClean="0"/>
              <a:t>Transitory communications exception</a:t>
            </a:r>
          </a:p>
          <a:p>
            <a:pPr eaLnBrk="1" hangingPunct="1">
              <a:lnSpc>
                <a:spcPct val="80000"/>
              </a:lnSpc>
            </a:pPr>
            <a:r>
              <a:rPr lang="en-US" sz="2800" smtClean="0"/>
              <a:t>Information location tools exception – no linking liability</a:t>
            </a:r>
          </a:p>
          <a:p>
            <a:pPr eaLnBrk="1" hangingPunct="1">
              <a:lnSpc>
                <a:spcPct val="80000"/>
              </a:lnSpc>
            </a:pPr>
            <a:r>
              <a:rPr lang="en-US" sz="2800" smtClean="0"/>
              <a:t>Information placed at the direction of others; but only if:  a) no actual or constructive knowledge of infringement; b) disables access upon learning of infringement; c) does not receive financial benefit directly related to the activity</a:t>
            </a:r>
          </a:p>
          <a:p>
            <a:pPr eaLnBrk="1" hangingPunct="1">
              <a:lnSpc>
                <a:spcPct val="80000"/>
              </a:lnSpc>
            </a:pPr>
            <a:endParaRPr lang="en-US" sz="2800" smtClean="0"/>
          </a:p>
        </p:txBody>
      </p:sp>
      <p:sp>
        <p:nvSpPr>
          <p:cNvPr id="33796" name="Footer Placeholder 5"/>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mtClean="0"/>
              <a:t>Terms &amp; Conditions/Forum Selection</a:t>
            </a:r>
          </a:p>
        </p:txBody>
      </p:sp>
      <p:sp>
        <p:nvSpPr>
          <p:cNvPr id="34819" name="Content Placeholder 2"/>
          <p:cNvSpPr>
            <a:spLocks noGrp="1"/>
          </p:cNvSpPr>
          <p:nvPr>
            <p:ph idx="1"/>
          </p:nvPr>
        </p:nvSpPr>
        <p:spPr/>
        <p:txBody>
          <a:bodyPr/>
          <a:lstStyle/>
          <a:p>
            <a:pPr eaLnBrk="1" hangingPunct="1"/>
            <a:r>
              <a:rPr lang="en-US" smtClean="0"/>
              <a:t>Forum Selection Clause Enforceable.  </a:t>
            </a:r>
            <a:r>
              <a:rPr lang="en-US" b="1" i="1" smtClean="0"/>
              <a:t>Graham Technology Solutions, Inc. v. Thinking Pictures, Inc.</a:t>
            </a:r>
            <a:r>
              <a:rPr lang="en-US" smtClean="0"/>
              <a:t> (N.D. Cal. 1997) 949 F.Supp. 1427.</a:t>
            </a:r>
          </a:p>
          <a:p>
            <a:pPr eaLnBrk="1" hangingPunct="1"/>
            <a:r>
              <a:rPr lang="en-US" smtClean="0"/>
              <a:t>Forum Selection Clause Unenforceable.  </a:t>
            </a:r>
            <a:r>
              <a:rPr lang="en-US" b="1" i="1" smtClean="0"/>
              <a:t>Comb v. Paypal</a:t>
            </a:r>
            <a:r>
              <a:rPr lang="en-US" smtClean="0"/>
              <a:t> (2002) Clause requiring arbitration in Santa Clara for small dollar purchases unconscionable.</a:t>
            </a:r>
          </a:p>
        </p:txBody>
      </p:sp>
      <p:sp>
        <p:nvSpPr>
          <p:cNvPr id="34820" name="Footer Placeholder 3"/>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mtClean="0"/>
              <a:t>Concluding Remarks</a:t>
            </a:r>
          </a:p>
        </p:txBody>
      </p:sp>
      <p:sp>
        <p:nvSpPr>
          <p:cNvPr id="35843" name="Content Placeholder 2"/>
          <p:cNvSpPr>
            <a:spLocks noGrp="1"/>
          </p:cNvSpPr>
          <p:nvPr>
            <p:ph idx="1"/>
          </p:nvPr>
        </p:nvSpPr>
        <p:spPr/>
        <p:txBody>
          <a:bodyPr/>
          <a:lstStyle/>
          <a:p>
            <a:pPr eaLnBrk="1" hangingPunct="1"/>
            <a:r>
              <a:rPr lang="en-US" smtClean="0"/>
              <a:t>Many Rules Seem Unsettled</a:t>
            </a:r>
          </a:p>
          <a:p>
            <a:pPr eaLnBrk="1" hangingPunct="1"/>
            <a:r>
              <a:rPr lang="en-US" smtClean="0"/>
              <a:t>Concerns with User-submitted/User-generated content</a:t>
            </a:r>
          </a:p>
          <a:p>
            <a:pPr eaLnBrk="1" hangingPunct="1"/>
            <a:r>
              <a:rPr lang="en-US" smtClean="0"/>
              <a:t>Online Content Never Goes Away</a:t>
            </a:r>
          </a:p>
          <a:p>
            <a:pPr eaLnBrk="1" hangingPunct="1"/>
            <a:r>
              <a:rPr lang="en-US" smtClean="0"/>
              <a:t>Use Terms &amp; Conditions Provisions to Limit Liability</a:t>
            </a:r>
          </a:p>
          <a:p>
            <a:pPr eaLnBrk="1" hangingPunct="1"/>
            <a:r>
              <a:rPr lang="en-US" smtClean="0"/>
              <a:t>Purchase Insurance </a:t>
            </a:r>
          </a:p>
          <a:p>
            <a:pPr eaLnBrk="1" hangingPunct="1"/>
            <a:endParaRPr lang="en-US" smtClean="0"/>
          </a:p>
        </p:txBody>
      </p:sp>
      <p:sp>
        <p:nvSpPr>
          <p:cNvPr id="35844" name="Footer Placeholder 3"/>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Criminal Conduct Cont’d</a:t>
            </a:r>
          </a:p>
        </p:txBody>
      </p:sp>
      <p:sp>
        <p:nvSpPr>
          <p:cNvPr id="6147" name="Content Placeholder 2"/>
          <p:cNvSpPr>
            <a:spLocks noGrp="1"/>
          </p:cNvSpPr>
          <p:nvPr>
            <p:ph idx="1"/>
          </p:nvPr>
        </p:nvSpPr>
        <p:spPr/>
        <p:txBody>
          <a:bodyPr/>
          <a:lstStyle/>
          <a:p>
            <a:pPr eaLnBrk="1" hangingPunct="1"/>
            <a:r>
              <a:rPr lang="en-US" smtClean="0"/>
              <a:t>Cyberbullying/Stalking varies by state law</a:t>
            </a:r>
          </a:p>
          <a:p>
            <a:pPr eaLnBrk="1" hangingPunct="1"/>
            <a:r>
              <a:rPr lang="en-US" smtClean="0"/>
              <a:t>How do you know when a bully/stalker is engaged in this behavior?  Generally look at the effect on a reasonable hearer.  </a:t>
            </a:r>
            <a:r>
              <a:rPr lang="en-US" b="1" i="1" smtClean="0"/>
              <a:t>Planned Parenthood v. ACLA</a:t>
            </a:r>
            <a:r>
              <a:rPr lang="en-US" smtClean="0"/>
              <a:t> (9</a:t>
            </a:r>
            <a:r>
              <a:rPr lang="en-US" baseline="30000" smtClean="0"/>
              <a:t>th</a:t>
            </a:r>
            <a:r>
              <a:rPr lang="en-US" smtClean="0"/>
              <a:t> Cir. 2002) 290 F.3d 1058.</a:t>
            </a:r>
          </a:p>
          <a:p>
            <a:pPr eaLnBrk="1" hangingPunct="1"/>
            <a:r>
              <a:rPr lang="en-US" smtClean="0"/>
              <a:t>What about violations of terms &amp; conditions? </a:t>
            </a:r>
            <a:r>
              <a:rPr lang="en-US" b="1" i="1" smtClean="0"/>
              <a:t>Myspace</a:t>
            </a:r>
            <a:r>
              <a:rPr lang="en-US" smtClean="0"/>
              <a:t>?</a:t>
            </a:r>
          </a:p>
        </p:txBody>
      </p:sp>
      <p:sp>
        <p:nvSpPr>
          <p:cNvPr id="6148" name="Footer Placeholder 3"/>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Intellectual Property Interests:</a:t>
            </a:r>
            <a:br>
              <a:rPr lang="en-US" smtClean="0"/>
            </a:br>
            <a:r>
              <a:rPr lang="en-US" smtClean="0"/>
              <a:t>Right of Publicity </a:t>
            </a:r>
          </a:p>
        </p:txBody>
      </p:sp>
      <p:sp>
        <p:nvSpPr>
          <p:cNvPr id="7171" name="Content Placeholder 2"/>
          <p:cNvSpPr>
            <a:spLocks noGrp="1"/>
          </p:cNvSpPr>
          <p:nvPr>
            <p:ph idx="1"/>
          </p:nvPr>
        </p:nvSpPr>
        <p:spPr/>
        <p:txBody>
          <a:bodyPr/>
          <a:lstStyle/>
          <a:p>
            <a:pPr eaLnBrk="1" hangingPunct="1"/>
            <a:r>
              <a:rPr lang="en-US" smtClean="0"/>
              <a:t>Right to control publicity of one’s name, likeness voice or image.</a:t>
            </a:r>
          </a:p>
          <a:p>
            <a:pPr eaLnBrk="1" hangingPunct="1"/>
            <a:r>
              <a:rPr lang="en-US" smtClean="0"/>
              <a:t>Generally Governed by a “Naked Eye Test”</a:t>
            </a:r>
            <a:endParaRPr lang="en-US" smtClean="0">
              <a:cs typeface="Arial" charset="0"/>
            </a:endParaRPr>
          </a:p>
          <a:p>
            <a:pPr eaLnBrk="1" hangingPunct="1"/>
            <a:r>
              <a:rPr lang="en-US" smtClean="0">
                <a:cs typeface="Arial" charset="0"/>
              </a:rPr>
              <a:t>Requires Permission when you </a:t>
            </a:r>
            <a:r>
              <a:rPr lang="en-US" smtClean="0"/>
              <a:t>use person’s name, voice, signature, photo, or likeness</a:t>
            </a:r>
          </a:p>
          <a:p>
            <a:pPr eaLnBrk="1" hangingPunct="1"/>
            <a:r>
              <a:rPr lang="en-US" smtClean="0"/>
              <a:t>False Depiction.  </a:t>
            </a:r>
            <a:r>
              <a:rPr lang="en-US" b="1" i="1" smtClean="0"/>
              <a:t>Hoffman v. Capital Cities</a:t>
            </a:r>
            <a:r>
              <a:rPr lang="en-US" smtClean="0"/>
              <a:t> (9</a:t>
            </a:r>
            <a:r>
              <a:rPr lang="en-US" baseline="30000" smtClean="0"/>
              <a:t>th</a:t>
            </a:r>
            <a:r>
              <a:rPr lang="en-US" smtClean="0"/>
              <a:t> Cir. 2001) 255 F.3d 1180</a:t>
            </a:r>
          </a:p>
          <a:p>
            <a:pPr eaLnBrk="1" hangingPunct="1"/>
            <a:endParaRPr lang="en-US" smtClean="0"/>
          </a:p>
        </p:txBody>
      </p:sp>
      <p:sp>
        <p:nvSpPr>
          <p:cNvPr id="7172" name="Footer Placeholder 3"/>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Right of Publicity Cont’d</a:t>
            </a:r>
          </a:p>
        </p:txBody>
      </p:sp>
      <p:sp>
        <p:nvSpPr>
          <p:cNvPr id="8195" name="Content Placeholder 2"/>
          <p:cNvSpPr>
            <a:spLocks noGrp="1"/>
          </p:cNvSpPr>
          <p:nvPr>
            <p:ph idx="1"/>
          </p:nvPr>
        </p:nvSpPr>
        <p:spPr/>
        <p:txBody>
          <a:bodyPr/>
          <a:lstStyle/>
          <a:p>
            <a:pPr eaLnBrk="1" hangingPunct="1"/>
            <a:r>
              <a:rPr lang="en-US" smtClean="0"/>
              <a:t>Exceptions exist for newsworthy events.  Is there a time limitation?  </a:t>
            </a:r>
            <a:r>
              <a:rPr lang="en-US" b="1" i="1" smtClean="0"/>
              <a:t>See, Downing v. Abercrombie &amp; Fitch</a:t>
            </a:r>
            <a:r>
              <a:rPr lang="en-US" smtClean="0"/>
              <a:t> (9</a:t>
            </a:r>
            <a:r>
              <a:rPr lang="en-US" baseline="30000" smtClean="0"/>
              <a:t>th</a:t>
            </a:r>
            <a:r>
              <a:rPr lang="en-US" smtClean="0"/>
              <a:t> Cir. 2001) 265 F.3d 994.</a:t>
            </a:r>
          </a:p>
          <a:p>
            <a:pPr eaLnBrk="1" hangingPunct="1"/>
            <a:r>
              <a:rPr lang="en-US" smtClean="0"/>
              <a:t>First Amendment?  No First Amendment Protection if depiction is literal.  </a:t>
            </a:r>
            <a:r>
              <a:rPr lang="en-US" b="1" i="1" smtClean="0"/>
              <a:t>Comedy III v. Saderup</a:t>
            </a:r>
            <a:r>
              <a:rPr lang="en-US" smtClean="0"/>
              <a:t> (2001) 25 Cal. 4</a:t>
            </a:r>
            <a:r>
              <a:rPr lang="en-US" baseline="30000" smtClean="0"/>
              <a:t>th</a:t>
            </a:r>
            <a:r>
              <a:rPr lang="en-US" smtClean="0"/>
              <a:t> 387.</a:t>
            </a:r>
          </a:p>
          <a:p>
            <a:pPr eaLnBrk="1" hangingPunct="1"/>
            <a:endParaRPr lang="en-US" smtClean="0"/>
          </a:p>
        </p:txBody>
      </p:sp>
      <p:sp>
        <p:nvSpPr>
          <p:cNvPr id="8196" name="Footer Placeholder 3"/>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Intellectual Property Interests:</a:t>
            </a:r>
            <a:br>
              <a:rPr lang="en-US" smtClean="0"/>
            </a:br>
            <a:r>
              <a:rPr lang="en-US" smtClean="0"/>
              <a:t>Trademarks</a:t>
            </a:r>
          </a:p>
        </p:txBody>
      </p:sp>
      <p:sp>
        <p:nvSpPr>
          <p:cNvPr id="9219" name="Content Placeholder 2"/>
          <p:cNvSpPr>
            <a:spLocks noGrp="1"/>
          </p:cNvSpPr>
          <p:nvPr>
            <p:ph idx="1"/>
          </p:nvPr>
        </p:nvSpPr>
        <p:spPr/>
        <p:txBody>
          <a:bodyPr/>
          <a:lstStyle/>
          <a:p>
            <a:pPr eaLnBrk="1" hangingPunct="1"/>
            <a:r>
              <a:rPr lang="en-US" smtClean="0"/>
              <a:t>A trademark consists of words, symbols, colors, and/or designs, which identify and distinguish goods from those of a competitor.</a:t>
            </a:r>
          </a:p>
          <a:p>
            <a:pPr eaLnBrk="1" hangingPunct="1"/>
            <a:r>
              <a:rPr lang="en-US" smtClean="0"/>
              <a:t>Trademark infringement is established by showing (1) a protectable mark; and, (2) the likelihood of confusion.</a:t>
            </a:r>
          </a:p>
        </p:txBody>
      </p:sp>
      <p:sp>
        <p:nvSpPr>
          <p:cNvPr id="9220" name="Footer Placeholder 3"/>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Trademarks Cont’d</a:t>
            </a:r>
          </a:p>
        </p:txBody>
      </p:sp>
      <p:sp>
        <p:nvSpPr>
          <p:cNvPr id="10243" name="Content Placeholder 2"/>
          <p:cNvSpPr>
            <a:spLocks noGrp="1"/>
          </p:cNvSpPr>
          <p:nvPr>
            <p:ph idx="1"/>
          </p:nvPr>
        </p:nvSpPr>
        <p:spPr/>
        <p:txBody>
          <a:bodyPr/>
          <a:lstStyle/>
          <a:p>
            <a:pPr eaLnBrk="1" hangingPunct="1">
              <a:lnSpc>
                <a:spcPct val="90000"/>
              </a:lnSpc>
            </a:pPr>
            <a:r>
              <a:rPr lang="en-US" smtClean="0"/>
              <a:t>Metatags and Initial Interest Confusion.  </a:t>
            </a:r>
            <a:r>
              <a:rPr lang="en-US" b="1" i="1" smtClean="0"/>
              <a:t>Brookfield Comm., Inc. v. West Coast Entertainment</a:t>
            </a:r>
            <a:r>
              <a:rPr lang="en-US" smtClean="0"/>
              <a:t> (9</a:t>
            </a:r>
            <a:r>
              <a:rPr lang="en-US" baseline="30000" smtClean="0"/>
              <a:t>th</a:t>
            </a:r>
            <a:r>
              <a:rPr lang="en-US" smtClean="0"/>
              <a:t> Cir. 1999) 174 F.3d 1036.</a:t>
            </a:r>
          </a:p>
          <a:p>
            <a:pPr eaLnBrk="1" hangingPunct="1">
              <a:lnSpc>
                <a:spcPct val="90000"/>
              </a:lnSpc>
            </a:pPr>
            <a:r>
              <a:rPr lang="en-US" smtClean="0"/>
              <a:t>Key Words.  </a:t>
            </a:r>
            <a:r>
              <a:rPr lang="en-US" b="1" i="1" smtClean="0"/>
              <a:t>Playboy Enterprises, Inc. v. Netscape Communications, Inc.</a:t>
            </a:r>
            <a:r>
              <a:rPr lang="en-US" smtClean="0"/>
              <a:t> (CD Cal. 1999) 55 F.Supp.2d 1070 affirmed at 202 F.3d 278.  Is a “playboy” or a “playmate” the same as “Playboy” or a “Playmate”?</a:t>
            </a:r>
          </a:p>
          <a:p>
            <a:pPr eaLnBrk="1" hangingPunct="1"/>
            <a:endParaRPr lang="en-US" smtClean="0"/>
          </a:p>
        </p:txBody>
      </p:sp>
      <p:sp>
        <p:nvSpPr>
          <p:cNvPr id="10244" name="Footer Placeholder 3"/>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Trademarks Cont’d</a:t>
            </a:r>
          </a:p>
        </p:txBody>
      </p:sp>
      <p:sp>
        <p:nvSpPr>
          <p:cNvPr id="11267" name="Content Placeholder 2"/>
          <p:cNvSpPr>
            <a:spLocks noGrp="1"/>
          </p:cNvSpPr>
          <p:nvPr>
            <p:ph idx="1"/>
          </p:nvPr>
        </p:nvSpPr>
        <p:spPr/>
        <p:txBody>
          <a:bodyPr/>
          <a:lstStyle/>
          <a:p>
            <a:pPr eaLnBrk="1" hangingPunct="1"/>
            <a:r>
              <a:rPr lang="en-US" smtClean="0"/>
              <a:t>Defenses</a:t>
            </a:r>
          </a:p>
          <a:p>
            <a:pPr lvl="1" eaLnBrk="1" hangingPunct="1"/>
            <a:r>
              <a:rPr lang="en-US" smtClean="0"/>
              <a:t>Lack of Ownership of the mark</a:t>
            </a:r>
          </a:p>
          <a:p>
            <a:pPr lvl="1" eaLnBrk="1" hangingPunct="1"/>
            <a:r>
              <a:rPr lang="en-US" smtClean="0"/>
              <a:t>Fair Use/Nominative Use. New Kids on the Block v. News America Publishing, Inc. (9</a:t>
            </a:r>
            <a:r>
              <a:rPr lang="en-US" baseline="30000" smtClean="0"/>
              <a:t>th</a:t>
            </a:r>
            <a:r>
              <a:rPr lang="en-US" smtClean="0"/>
              <a:t> Cir. 1992) 971 F.2d 302.  </a:t>
            </a:r>
            <a:r>
              <a:rPr lang="en-US" b="1" i="1" smtClean="0"/>
              <a:t>Playboy Ent., Inc. v. Welles</a:t>
            </a:r>
            <a:r>
              <a:rPr lang="en-US" smtClean="0"/>
              <a:t> (SD Cal. 1998) 7 F. Supp.2d 1098. Aff’d in part (9</a:t>
            </a:r>
            <a:r>
              <a:rPr lang="en-US" baseline="30000" smtClean="0"/>
              <a:t>th</a:t>
            </a:r>
            <a:r>
              <a:rPr lang="en-US" smtClean="0"/>
              <a:t> Cir. 2002) 279 F.3d 796.</a:t>
            </a:r>
          </a:p>
          <a:p>
            <a:pPr lvl="1" eaLnBrk="1" hangingPunct="1"/>
            <a:r>
              <a:rPr lang="en-US" smtClean="0"/>
              <a:t>Consumer Criticism:  Ballysucks.com</a:t>
            </a:r>
          </a:p>
          <a:p>
            <a:pPr eaLnBrk="1" hangingPunct="1">
              <a:buFont typeface="Wingdings" pitchFamily="2" charset="2"/>
              <a:buNone/>
            </a:pPr>
            <a:endParaRPr lang="en-US" smtClean="0"/>
          </a:p>
        </p:txBody>
      </p:sp>
      <p:sp>
        <p:nvSpPr>
          <p:cNvPr id="11268" name="Footer Placeholder 3"/>
          <p:cNvSpPr>
            <a:spLocks noGrp="1"/>
          </p:cNvSpPr>
          <p:nvPr>
            <p:ph type="ftr" sz="quarter" idx="11"/>
          </p:nvPr>
        </p:nvSpPr>
        <p:spPr>
          <a:noFill/>
        </p:spPr>
        <p:txBody>
          <a:bodyPr/>
          <a:lstStyle/>
          <a:p>
            <a:r>
              <a:rPr lang="en-US" smtClean="0"/>
              <a:t>Michael S. Overing 2009</a:t>
            </a:r>
          </a:p>
        </p:txBody>
      </p:sp>
    </p:spTree>
  </p:cSld>
  <p:clrMapOvr>
    <a:masterClrMapping/>
  </p:clrMapOvr>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276</TotalTime>
  <Words>2132</Words>
  <Application>Microsoft Office PowerPoint</Application>
  <PresentationFormat>On-screen Show (4:3)</PresentationFormat>
  <Paragraphs>175</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Times New Roman</vt:lpstr>
      <vt:lpstr>Arial</vt:lpstr>
      <vt:lpstr>Wingdings</vt:lpstr>
      <vt:lpstr>Calibri</vt:lpstr>
      <vt:lpstr>Verdana</vt:lpstr>
      <vt:lpstr>Quadrant</vt:lpstr>
      <vt:lpstr>DIGITAL MEDIA LAW </vt:lpstr>
      <vt:lpstr>New Worries Over Control</vt:lpstr>
      <vt:lpstr>Criminal Issues for Publishers</vt:lpstr>
      <vt:lpstr>Criminal Conduct Cont’d</vt:lpstr>
      <vt:lpstr>Intellectual Property Interests: Right of Publicity </vt:lpstr>
      <vt:lpstr>Right of Publicity Cont’d</vt:lpstr>
      <vt:lpstr>Intellectual Property Interests: Trademarks</vt:lpstr>
      <vt:lpstr>Trademarks Cont’d</vt:lpstr>
      <vt:lpstr>Trademarks Cont’d</vt:lpstr>
      <vt:lpstr>Copyright</vt:lpstr>
      <vt:lpstr>Copyright Cont’d</vt:lpstr>
      <vt:lpstr>Copyright Cont’d</vt:lpstr>
      <vt:lpstr>Copyright Cont’d</vt:lpstr>
      <vt:lpstr>Copyright Cont’d</vt:lpstr>
      <vt:lpstr>Linking/Framing</vt:lpstr>
      <vt:lpstr>Publisher Liability &amp; Tort Law</vt:lpstr>
      <vt:lpstr>Old Law</vt:lpstr>
      <vt:lpstr>Cubby v. CompuServe (1991)</vt:lpstr>
      <vt:lpstr>Stratton Oakmont v. Prodigy(1995)</vt:lpstr>
      <vt:lpstr>CDA Section 230 (1996)</vt:lpstr>
      <vt:lpstr>Zeran v. AOL (1997)</vt:lpstr>
      <vt:lpstr>Blumenthal v. Drudge (1998)</vt:lpstr>
      <vt:lpstr>CDA 230 Open Questions</vt:lpstr>
      <vt:lpstr>Barrett v. Rosenthal  California Supreme Court (2006)</vt:lpstr>
      <vt:lpstr>Defamation:  Motive for CDA 230</vt:lpstr>
      <vt:lpstr>Quick Comparison with Copyright</vt:lpstr>
      <vt:lpstr>Digital Millennium Copyright Act (17 USC 512(k)(1))</vt:lpstr>
      <vt:lpstr>Playboy v. Frena (1993)</vt:lpstr>
      <vt:lpstr>Craigslist (2008)</vt:lpstr>
      <vt:lpstr>Barnes v. Yahoo! (9th Cir.2009)</vt:lpstr>
      <vt:lpstr>Keys to Safe Harbor Protection</vt:lpstr>
      <vt:lpstr>Terms &amp; Conditions/Forum Selection</vt:lpstr>
      <vt:lpstr>Concluding Remarks</vt:lpstr>
    </vt:vector>
  </TitlesOfParts>
  <Company>College of Law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MSO</dc:creator>
  <cp:lastModifiedBy>carmenal</cp:lastModifiedBy>
  <cp:revision>69</cp:revision>
  <dcterms:created xsi:type="dcterms:W3CDTF">2001-07-13T16:32:31Z</dcterms:created>
  <dcterms:modified xsi:type="dcterms:W3CDTF">2009-12-03T21:14:08Z</dcterms:modified>
</cp:coreProperties>
</file>