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6" r:id="rId5"/>
    <p:sldId id="260" r:id="rId6"/>
    <p:sldId id="270" r:id="rId7"/>
    <p:sldId id="269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EC5A79-D130-422B-805D-46B56B938C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112" charset="-128"/>
        <a:cs typeface="ＭＳ Ｐゴシック" pitchFamily="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112" charset="-128"/>
        <a:cs typeface="ＭＳ Ｐゴシック" pitchFamily="11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112" charset="-128"/>
        <a:cs typeface="ＭＳ Ｐゴシック" pitchFamily="1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112" charset="-128"/>
        <a:cs typeface="ＭＳ Ｐゴシック" pitchFamily="1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112" charset="-128"/>
        <a:cs typeface="ＭＳ Ｐゴシック" pitchFamily="112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F417F-B4FD-488F-AB83-62925CF0DFED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Presentation on a hyperlocal community Website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69E3E-02A7-4B2A-8524-B73954BAD21F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There is a market in Leimert Park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359E2-1E03-4F16-A267-4AAF0ED89472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Already being used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9D76A-F718-4611-92A0-D96F0F0DE054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Once Leimert Park beat is a success we will move to other markets:</a:t>
            </a:r>
          </a:p>
          <a:p>
            <a:pPr eaLnBrk="1" hangingPunct="1"/>
            <a:r>
              <a:rPr lang="en-US" smtClean="0">
                <a:latin typeface="Arial" charset="0"/>
              </a:rPr>
              <a:t>Watts</a:t>
            </a:r>
          </a:p>
          <a:p>
            <a:pPr eaLnBrk="1" hangingPunct="1"/>
            <a:r>
              <a:rPr lang="en-US" smtClean="0">
                <a:latin typeface="Arial" charset="0"/>
              </a:rPr>
              <a:t>Eagle Rock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Culver City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9BCB-7FAD-4326-A656-87AEEB539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FB3A5-5F62-42E7-AA2D-183D4F766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A7EA0-083E-47C9-A0FC-34672645D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7F165-FA8E-44E3-BAD3-5DCE2C4B6C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20D06-C794-4937-AD38-8E20B289B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9DA01-40DE-4765-8E9C-EA918AE68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401-CCE0-499E-80EB-F91D81346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66936-E872-40C6-8414-4DE49EFA0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9AE0-728C-4475-8244-6E2C83107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459F9-6B27-4CE5-B059-D664624C6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16107-D31F-416B-B5DC-3BC977E1D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E275AB-E694-44F1-80B2-0BAA11965A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112" charset="-128"/>
          <a:cs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112" charset="-128"/>
          <a:cs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112" charset="-128"/>
          <a:cs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112" charset="-128"/>
          <a:cs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112" charset="-128"/>
          <a:cs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112" charset="-128"/>
          <a:cs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112" charset="-128"/>
          <a:cs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112" charset="-128"/>
          <a:cs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763000" cy="1447800"/>
          </a:xfrm>
        </p:spPr>
        <p:txBody>
          <a:bodyPr/>
          <a:lstStyle/>
          <a:p>
            <a:pPr eaLnBrk="1" hangingPunct="1"/>
            <a:endParaRPr lang="en-US" smtClean="0">
              <a:solidFill>
                <a:srgbClr val="FFCC66"/>
              </a:solidFill>
            </a:endParaRPr>
          </a:p>
        </p:txBody>
      </p:sp>
      <p:pic>
        <p:nvPicPr>
          <p:cNvPr id="14339" name="Picture 6" descr="Citilista_logo_vector_com_unity.ai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57400" y="-152400"/>
            <a:ext cx="13258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09600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Citilista: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3581400"/>
            <a:ext cx="8534400" cy="1524000"/>
          </a:xfrm>
        </p:spPr>
        <p:txBody>
          <a:bodyPr/>
          <a:lstStyle/>
          <a:p>
            <a:pPr eaLnBrk="1" hangingPunct="1"/>
            <a:r>
              <a:rPr lang="en-US" sz="3000" smtClean="0"/>
              <a:t>Strengthens communities with a </a:t>
            </a:r>
            <a:r>
              <a:rPr lang="en-US" sz="3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 network </a:t>
            </a:r>
            <a:r>
              <a:rPr lang="en-US" sz="3000" smtClean="0"/>
              <a:t>linking neighbors, merchants, causes and events in hyperlocal site.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6388" name="Picture 6" descr="Skunk Sticker V2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766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eimertpark poster final logo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76200"/>
            <a:ext cx="2965450" cy="2819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0" name="Picture 9" descr="UPF banner screen grab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105400"/>
            <a:ext cx="6097588" cy="1600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Citilista?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429000"/>
          </a:xfrm>
        </p:spPr>
        <p:txBody>
          <a:bodyPr/>
          <a:lstStyle/>
          <a:p>
            <a:pPr eaLnBrk="1" hangingPunct="1"/>
            <a:r>
              <a:rPr lang="en-US" sz="2800" smtClean="0"/>
              <a:t>Most neighborhoods have no local presence in the news. </a:t>
            </a:r>
          </a:p>
          <a:p>
            <a:pPr eaLnBrk="1" hangingPunct="1"/>
            <a:r>
              <a:rPr lang="en-US" sz="2800" smtClean="0"/>
              <a:t>Their web presence is hard to find, out of date, unorganized: city hall, chamber of commerce, tourism board.</a:t>
            </a:r>
          </a:p>
          <a:p>
            <a:pPr eaLnBrk="1" hangingPunct="1"/>
            <a:r>
              <a:rPr lang="en-US" sz="2800" smtClean="0"/>
              <a:t>Businesses create websites, but can’t compete with national chains on Google.	</a:t>
            </a:r>
          </a:p>
          <a:p>
            <a:pPr eaLnBrk="1" hangingPunct="1"/>
            <a:endParaRPr lang="en-US" sz="2800" smtClean="0"/>
          </a:p>
        </p:txBody>
      </p:sp>
      <p:sp>
        <p:nvSpPr>
          <p:cNvPr id="4" name="TextBox 3"/>
          <p:cNvSpPr txBox="1"/>
          <p:nvPr/>
        </p:nvSpPr>
        <p:spPr>
          <a:xfrm flipH="1">
            <a:off x="457200" y="4953000"/>
            <a:ext cx="82296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crowdsourced, niche website is a service to thousands of residents and info for millions worldwide.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Challenge of Leimert Park 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-838200" y="1143001"/>
            <a:ext cx="9982200" cy="452431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lvl="2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Arial" pitchFamily="-65" charset="0"/>
              </a:rPr>
              <a:t>Size</a:t>
            </a:r>
          </a:p>
          <a:p>
            <a:pPr lvl="3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pitchFamily="-65" charset="0"/>
              </a:rPr>
              <a:t>One square mile. </a:t>
            </a:r>
          </a:p>
          <a:p>
            <a:pPr lvl="3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pitchFamily="-65" charset="0"/>
              </a:rPr>
              <a:t>Population of 7,500.</a:t>
            </a:r>
          </a:p>
          <a:p>
            <a:pPr lvl="3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pitchFamily="-65" charset="0"/>
              </a:rPr>
              <a:t>Unincorporated neighborhood.</a:t>
            </a:r>
          </a:p>
          <a:p>
            <a:pPr lvl="3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Arial" pitchFamily="-65" charset="0"/>
            </a:endParaRPr>
          </a:p>
          <a:p>
            <a:pPr lvl="2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Arial" pitchFamily="-65" charset="0"/>
              </a:rPr>
              <a:t>Demographics</a:t>
            </a:r>
          </a:p>
          <a:p>
            <a:pPr lvl="3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pitchFamily="-65" charset="0"/>
              </a:rPr>
              <a:t>92 percent African-American. </a:t>
            </a:r>
          </a:p>
          <a:p>
            <a:pPr lvl="3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pitchFamily="-65" charset="0"/>
              </a:rPr>
              <a:t>Older population.</a:t>
            </a:r>
          </a:p>
          <a:p>
            <a:pPr lvl="3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Arial" pitchFamily="-65" charset="0"/>
            </a:endParaRPr>
          </a:p>
          <a:p>
            <a:pPr lvl="2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Arial" pitchFamily="-65" charset="0"/>
              </a:rPr>
              <a:t>Economics</a:t>
            </a:r>
          </a:p>
          <a:p>
            <a:pPr lvl="3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pitchFamily="-65" charset="0"/>
              </a:rPr>
              <a:t> Family income: $46,709.</a:t>
            </a:r>
          </a:p>
          <a:p>
            <a:pPr lvl="3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pitchFamily="-65" charset="0"/>
              </a:rPr>
              <a:t>35 percent </a:t>
            </a:r>
            <a:r>
              <a:rPr lang="en-US" dirty="0" err="1">
                <a:latin typeface="Arial" pitchFamily="-65" charset="0"/>
              </a:rPr>
              <a:t>homewowners</a:t>
            </a:r>
            <a:r>
              <a:rPr lang="en-US" dirty="0">
                <a:latin typeface="Arial" pitchFamily="-65" charset="0"/>
              </a:rPr>
              <a:t>.</a:t>
            </a:r>
          </a:p>
          <a:p>
            <a:pPr lvl="3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pitchFamily="-65" charset="0"/>
              </a:rPr>
              <a:t>Internet penetration  below average.</a:t>
            </a:r>
            <a:endParaRPr lang="en-US" dirty="0">
              <a:latin typeface="Times New Roman" pitchFamily="-65" charset="0"/>
            </a:endParaRPr>
          </a:p>
          <a:p>
            <a:pPr lvl="2">
              <a:spcAft>
                <a:spcPts val="0"/>
              </a:spcAft>
              <a:defRPr/>
            </a:pPr>
            <a:endParaRPr lang="en-US" sz="1400" dirty="0">
              <a:latin typeface="Times New Roman" pitchFamily="-65" charset="0"/>
            </a:endParaRPr>
          </a:p>
        </p:txBody>
      </p:sp>
      <p:pic>
        <p:nvPicPr>
          <p:cNvPr id="18436" name="Picture 4" descr="leimert%20park%20brick%20cut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81400"/>
            <a:ext cx="46148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543800" cy="838200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Leimert Park Beat</a:t>
            </a:r>
            <a:endParaRPr lang="en-US" sz="6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3962400" cy="4953000"/>
          </a:xfrm>
        </p:spPr>
        <p:txBody>
          <a:bodyPr/>
          <a:lstStyle/>
          <a:p>
            <a:pPr eaLnBrk="1" hangingPunct="1"/>
            <a:r>
              <a:rPr lang="en-US" sz="2800" smtClean="0"/>
              <a:t>25,000 unique views since April 2007. 117,000 page views.</a:t>
            </a:r>
          </a:p>
          <a:p>
            <a:pPr eaLnBrk="1" hangingPunct="1"/>
            <a:r>
              <a:rPr lang="en-US" sz="2800" smtClean="0"/>
              <a:t>2,500 people visit every month.</a:t>
            </a:r>
          </a:p>
          <a:p>
            <a:pPr eaLnBrk="1" hangingPunct="1"/>
            <a:r>
              <a:rPr lang="en-US" sz="2800" smtClean="0"/>
              <a:t>380 members.</a:t>
            </a:r>
          </a:p>
          <a:p>
            <a:pPr eaLnBrk="1" hangingPunct="1"/>
            <a:r>
              <a:rPr lang="en-US" sz="2800" smtClean="0"/>
              <a:t>300 blog posts.</a:t>
            </a:r>
          </a:p>
          <a:p>
            <a:pPr eaLnBrk="1" hangingPunct="1"/>
            <a:r>
              <a:rPr lang="en-US" sz="2800" smtClean="0"/>
              <a:t>660 photos.</a:t>
            </a:r>
          </a:p>
          <a:p>
            <a:pPr eaLnBrk="1" hangingPunct="1"/>
            <a:r>
              <a:rPr lang="en-US" sz="2800" smtClean="0"/>
              <a:t>180 videos.</a:t>
            </a:r>
          </a:p>
          <a:p>
            <a:pPr eaLnBrk="1" hangingPunct="1"/>
            <a:r>
              <a:rPr lang="en-US" sz="2800" smtClean="0"/>
              <a:t>200 events listed.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0"/>
            <a:ext cx="35099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Compare the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times </a:t>
            </a:r>
            <a:r>
              <a:rPr lang="en-US" sz="2800" smtClean="0"/>
              <a:t>the number of people who reside in Leimert Park come to the site each year.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400 Leimert Park mentions </a:t>
            </a:r>
            <a:r>
              <a:rPr lang="en-US" sz="2800" smtClean="0"/>
              <a:t>a year compared to a total of 125 mentions in the L. A. Times, L.A. Wave and the L.A. Sentinel. </a:t>
            </a:r>
          </a:p>
          <a:p>
            <a:pPr eaLnBrk="1" hangingPunct="1"/>
            <a:r>
              <a:rPr lang="en-US" sz="2800" smtClean="0"/>
              <a:t>National and local media coverage – </a:t>
            </a:r>
            <a:r>
              <a:rPr lang="en-US" sz="28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N.Y. Times</a:t>
            </a:r>
            <a:r>
              <a:rPr lang="en-US" sz="2800" smtClean="0"/>
              <a:t>, Tavis Smiley Radio Show, </a:t>
            </a:r>
            <a:r>
              <a:rPr lang="en-US" sz="28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Way LA?</a:t>
            </a:r>
            <a:r>
              <a:rPr lang="en-US" sz="2800" smtClean="0"/>
              <a:t>, LA Observed, </a:t>
            </a:r>
            <a:r>
              <a:rPr lang="en-US" sz="28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Laist</a:t>
            </a:r>
            <a:r>
              <a:rPr lang="en-US" sz="2800" smtClean="0"/>
              <a:t>, CurbedLA.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Citilista presents the power of .com unity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800600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smtClean="0"/>
              <a:t>Commonality of geography – where you live.</a:t>
            </a:r>
          </a:p>
          <a:p>
            <a:pPr eaLnBrk="1" hangingPunct="1"/>
            <a:r>
              <a:rPr lang="en-US" sz="2800" smtClean="0"/>
              <a:t>Member and business profiles and blogs – connect loyal customers with closest services.</a:t>
            </a:r>
          </a:p>
          <a:p>
            <a:pPr eaLnBrk="1" hangingPunct="1"/>
            <a:r>
              <a:rPr lang="en-US" sz="2800" smtClean="0"/>
              <a:t>Contributions creates search engine karma:</a:t>
            </a:r>
          </a:p>
          <a:p>
            <a:pPr marL="742950" lvl="2" indent="-342900" eaLnBrk="1" hangingPunct="1"/>
            <a:r>
              <a:rPr lang="en-US" smtClean="0"/>
              <a:t>Leimert Park produces 602,000 results on Google. LeimertParkBeat.com is listed behind only Wikipedia.</a:t>
            </a:r>
          </a:p>
          <a:p>
            <a:pPr marL="742950" lvl="2" indent="-342900" eaLnBrk="1" hangingPunct="1"/>
            <a:r>
              <a:rPr lang="en-US" smtClean="0"/>
              <a:t>Citilista puts every neighborhood, and thus every neighborhood business, at the top of the Google pile.</a:t>
            </a:r>
          </a:p>
          <a:p>
            <a:pPr marL="742950" lvl="2" indent="-342900" eaLnBrk="1" hangingPunct="1"/>
            <a:r>
              <a:rPr lang="en-US" smtClean="0"/>
              <a:t>Citilista also provides a regular audience and crossover. </a:t>
            </a:r>
          </a:p>
          <a:p>
            <a:pPr marL="742950" lvl="2" indent="-342900" eaLnBrk="1" hangingPunct="1"/>
            <a:endParaRPr lang="en-US" sz="200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96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Potential</a:t>
            </a:r>
            <a:br>
              <a:rPr lang="en-US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Unilimited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50292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Fairfax</a:t>
            </a:r>
          </a:p>
          <a:p>
            <a:pPr eaLnBrk="1" hangingPunct="1"/>
            <a:r>
              <a:rPr lang="en-US" sz="2800" smtClean="0"/>
              <a:t>Carson</a:t>
            </a:r>
          </a:p>
          <a:p>
            <a:pPr eaLnBrk="1" hangingPunct="1"/>
            <a:r>
              <a:rPr lang="en-US" sz="2800" smtClean="0"/>
              <a:t>North Hollywood</a:t>
            </a:r>
          </a:p>
          <a:p>
            <a:pPr eaLnBrk="1" hangingPunct="1"/>
            <a:r>
              <a:rPr lang="en-US" sz="2800" smtClean="0"/>
              <a:t>Redondo Beach</a:t>
            </a:r>
          </a:p>
          <a:p>
            <a:pPr eaLnBrk="1" hangingPunct="1"/>
            <a:r>
              <a:rPr lang="en-US" sz="2800" smtClean="0"/>
              <a:t>Eagle Rock</a:t>
            </a:r>
          </a:p>
          <a:p>
            <a:pPr eaLnBrk="1" hangingPunct="1"/>
            <a:r>
              <a:rPr lang="en-US" sz="2800" smtClean="0"/>
              <a:t>Culver City</a:t>
            </a:r>
          </a:p>
          <a:p>
            <a:pPr eaLnBrk="1" hangingPunct="1"/>
            <a:r>
              <a:rPr lang="en-US" sz="2800" smtClean="0"/>
              <a:t>Your town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990600"/>
            <a:ext cx="2044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/>
          <a:srcRect l="35768" t="19331" r="23027" b="15804"/>
          <a:stretch>
            <a:fillRect/>
          </a:stretch>
        </p:blipFill>
        <p:spPr bwMode="auto">
          <a:xfrm>
            <a:off x="6400800" y="17526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5814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.2|1.4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112" charset="-128"/>
            <a:cs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112" charset="-128"/>
            <a:cs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373</Words>
  <Application>Microsoft Office PowerPoint</Application>
  <PresentationFormat>On-screen Show (4:3)</PresentationFormat>
  <Paragraphs>59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Slide 1</vt:lpstr>
      <vt:lpstr>Citilista:</vt:lpstr>
      <vt:lpstr>Why Citilista?</vt:lpstr>
      <vt:lpstr>The Challenge of Leimert Park </vt:lpstr>
      <vt:lpstr>Leimert Park Beat</vt:lpstr>
      <vt:lpstr>Compare the Results</vt:lpstr>
      <vt:lpstr>Citilista presents the power of .com unity</vt:lpstr>
      <vt:lpstr>Potential Unilimited</vt:lpstr>
    </vt:vector>
  </TitlesOfParts>
  <Company>USC UPR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Leimert Park Beat</dc:title>
  <dc:creator>USC UPR</dc:creator>
  <cp:lastModifiedBy>carmenal</cp:lastModifiedBy>
  <cp:revision>19</cp:revision>
  <cp:lastPrinted>2007-05-01T04:45:40Z</cp:lastPrinted>
  <dcterms:created xsi:type="dcterms:W3CDTF">2009-12-03T22:51:33Z</dcterms:created>
  <dcterms:modified xsi:type="dcterms:W3CDTF">2009-12-04T01:30:36Z</dcterms:modified>
</cp:coreProperties>
</file>