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396" r:id="rId3"/>
    <p:sldId id="395" r:id="rId4"/>
    <p:sldId id="410" r:id="rId5"/>
    <p:sldId id="404" r:id="rId6"/>
    <p:sldId id="409" r:id="rId7"/>
    <p:sldId id="407" r:id="rId8"/>
    <p:sldId id="398" r:id="rId9"/>
    <p:sldId id="399" r:id="rId10"/>
    <p:sldId id="400" r:id="rId11"/>
    <p:sldId id="401" r:id="rId12"/>
    <p:sldId id="411" r:id="rId13"/>
    <p:sldId id="412" r:id="rId14"/>
    <p:sldId id="403" r:id="rId15"/>
    <p:sldId id="413" r:id="rId16"/>
    <p:sldId id="414" r:id="rId17"/>
    <p:sldId id="415" r:id="rId18"/>
    <p:sldId id="394" r:id="rId19"/>
    <p:sldId id="393" r:id="rId20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3366"/>
    <a:srgbClr val="000000"/>
    <a:srgbClr val="000066"/>
    <a:srgbClr val="000099"/>
    <a:srgbClr val="003399"/>
    <a:srgbClr val="0000FF"/>
    <a:srgbClr val="FFFFFF"/>
    <a:srgbClr val="333333"/>
    <a:srgbClr val="600000"/>
    <a:srgbClr val="6000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61" autoAdjust="0"/>
  </p:normalViewPr>
  <p:slideViewPr>
    <p:cSldViewPr snapToGrid="0" showGuides="1">
      <p:cViewPr>
        <p:scale>
          <a:sx n="66" d="100"/>
          <a:sy n="66" d="100"/>
        </p:scale>
        <p:origin x="-1284" y="-288"/>
      </p:cViewPr>
      <p:guideLst>
        <p:guide orient="horz" pos="432"/>
        <p:guide orient="horz" pos="3888"/>
        <p:guide orient="horz" pos="3744"/>
        <p:guide orient="horz" pos="288"/>
        <p:guide orient="horz" pos="720"/>
        <p:guide pos="2880"/>
        <p:guide pos="288"/>
        <p:guide pos="432"/>
        <p:guide pos="3024"/>
        <p:guide pos="5472"/>
        <p:guide pos="5328"/>
        <p:guide pos="2736"/>
      </p:guideLst>
    </p:cSldViewPr>
  </p:slideViewPr>
  <p:outlineViewPr>
    <p:cViewPr>
      <p:scale>
        <a:sx n="33" d="100"/>
        <a:sy n="33" d="100"/>
      </p:scale>
      <p:origin x="0" y="9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-3762" y="-84"/>
      </p:cViewPr>
      <p:guideLst>
        <p:guide orient="horz" pos="2861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$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</c:dLbl>
            <c:dLbl>
              <c:idx val="3"/>
              <c:layout>
                <c:manualLayout>
                  <c:x val="-0.14726056715199401"/>
                  <c:y val="0.30034406453219531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ERPM,  $0.46 </a:t>
                    </a:r>
                  </a:p>
                </c:rich>
              </c:tx>
              <c:spPr/>
              <c:showVal val="1"/>
              <c:showCatName val="1"/>
            </c:dLbl>
            <c:dLbl>
              <c:idx val="4"/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</c:dLbl>
            <c:dLbl>
              <c:idx val="5"/>
              <c:layout>
                <c:manualLayout>
                  <c:x val="-0.35374656947403232"/>
                  <c:y val="0.21830583286312868"/>
                </c:manualLayout>
              </c:layout>
              <c:showVal val="1"/>
              <c:showCatName val="1"/>
            </c:dLbl>
            <c:dLbl>
              <c:idx val="6"/>
              <c:layout>
                <c:manualLayout>
                  <c:x val="-0.32338790337054518"/>
                  <c:y val="0.10321049404703739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  <c:showCatName val="1"/>
            <c:showLeaderLines val="1"/>
          </c:dLbls>
          <c:cat>
            <c:strRef>
              <c:f>Sheet1!$A$2:$A$10</c:f>
              <c:strCache>
                <c:ptCount val="9"/>
                <c:pt idx="0">
                  <c:v>Search</c:v>
                </c:pt>
                <c:pt idx="1">
                  <c:v>Display</c:v>
                </c:pt>
                <c:pt idx="2">
                  <c:v>Classifieds &amp; Verticals</c:v>
                </c:pt>
                <c:pt idx="3">
                  <c:v>ERPM</c:v>
                </c:pt>
                <c:pt idx="4">
                  <c:v>Lead Gen.</c:v>
                </c:pt>
                <c:pt idx="5">
                  <c:v>Local Video</c:v>
                </c:pt>
                <c:pt idx="6">
                  <c:v>Mobile Display</c:v>
                </c:pt>
                <c:pt idx="7">
                  <c:v>Mobile Search</c:v>
                </c:pt>
                <c:pt idx="8">
                  <c:v>SMS &amp; Other</c:v>
                </c:pt>
              </c:strCache>
            </c:strRef>
          </c:cat>
          <c:val>
            <c:numRef>
              <c:f>Sheet1!$B$2:$B$10</c:f>
              <c:numCache>
                <c:formatCode>_("$"* #,##0.00_);_("$"* \(#,##0.00\);_("$"* "-"??_);_(@_)</c:formatCode>
                <c:ptCount val="9"/>
                <c:pt idx="0">
                  <c:v>12.9</c:v>
                </c:pt>
                <c:pt idx="1">
                  <c:v>8.8000000000000007</c:v>
                </c:pt>
                <c:pt idx="2">
                  <c:v>4.9000000000000004</c:v>
                </c:pt>
                <c:pt idx="3">
                  <c:v>0.46</c:v>
                </c:pt>
                <c:pt idx="4">
                  <c:v>2.2000000000000002</c:v>
                </c:pt>
                <c:pt idx="5">
                  <c:v>3.0000000000000006E-2</c:v>
                </c:pt>
                <c:pt idx="6">
                  <c:v>2.0000000000000014E-2</c:v>
                </c:pt>
                <c:pt idx="7">
                  <c:v>4.0000000000000029E-2</c:v>
                </c:pt>
                <c:pt idx="8">
                  <c:v>0.1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$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</c:dLbl>
            <c:dLbl>
              <c:idx val="2"/>
              <c:layout>
                <c:manualLayout>
                  <c:x val="-2.6553102313336591E-2"/>
                  <c:y val="0.20660125552820141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Classifieds &amp; Verticals,  $4.94 </a:t>
                    </a:r>
                  </a:p>
                </c:rich>
              </c:tx>
              <c:spPr/>
              <c:showVal val="1"/>
              <c:showCatName val="1"/>
            </c:dLbl>
            <c:dLbl>
              <c:idx val="3"/>
              <c:layout>
                <c:manualLayout>
                  <c:x val="-0.14726056715199407"/>
                  <c:y val="0.30034406453219531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ERPM,  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$3.1 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Val val="1"/>
              <c:showCatName val="1"/>
            </c:dLbl>
            <c:dLbl>
              <c:idx val="4"/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</c:dLbl>
            <c:dLbl>
              <c:idx val="5"/>
              <c:layout>
                <c:manualLayout>
                  <c:x val="-0.35374656947403232"/>
                  <c:y val="0.21830583286312877"/>
                </c:manualLayout>
              </c:layout>
              <c:showVal val="1"/>
              <c:showCatName val="1"/>
            </c:dLbl>
            <c:dLbl>
              <c:idx val="6"/>
              <c:layout>
                <c:manualLayout>
                  <c:x val="-0.32338790337054552"/>
                  <c:y val="0.10321049404703739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  <c:showCatName val="1"/>
            <c:showLeaderLines val="1"/>
          </c:dLbls>
          <c:cat>
            <c:strRef>
              <c:f>Sheet1!$A$2:$A$10</c:f>
              <c:strCache>
                <c:ptCount val="9"/>
                <c:pt idx="0">
                  <c:v>Search</c:v>
                </c:pt>
                <c:pt idx="1">
                  <c:v>Display</c:v>
                </c:pt>
                <c:pt idx="2">
                  <c:v>Classifieds &amp; Verticals</c:v>
                </c:pt>
                <c:pt idx="3">
                  <c:v>ERPM</c:v>
                </c:pt>
                <c:pt idx="4">
                  <c:v>Lead Gen.</c:v>
                </c:pt>
                <c:pt idx="5">
                  <c:v>Local Video</c:v>
                </c:pt>
                <c:pt idx="6">
                  <c:v>Mobile Display</c:v>
                </c:pt>
                <c:pt idx="7">
                  <c:v>Mobile Search</c:v>
                </c:pt>
                <c:pt idx="8">
                  <c:v>SMS &amp; Other</c:v>
                </c:pt>
              </c:strCache>
            </c:strRef>
          </c:cat>
          <c:val>
            <c:numRef>
              <c:f>Sheet1!$B$2:$B$10</c:f>
              <c:numCache>
                <c:formatCode>_("$"* #,##0.00_);_("$"* \(#,##0.00\);_("$"* "-"??_);_(@_)</c:formatCode>
                <c:ptCount val="9"/>
                <c:pt idx="0">
                  <c:v>26.7</c:v>
                </c:pt>
                <c:pt idx="1">
                  <c:v>12.6</c:v>
                </c:pt>
                <c:pt idx="2">
                  <c:v>4.9400000000000004</c:v>
                </c:pt>
                <c:pt idx="3">
                  <c:v>3.1</c:v>
                </c:pt>
                <c:pt idx="4">
                  <c:v>6.3</c:v>
                </c:pt>
                <c:pt idx="5">
                  <c:v>1.8</c:v>
                </c:pt>
                <c:pt idx="6">
                  <c:v>0.56999999999999995</c:v>
                </c:pt>
                <c:pt idx="7">
                  <c:v>2.27</c:v>
                </c:pt>
                <c:pt idx="8">
                  <c:v>0.27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0538264735835544E-2"/>
          <c:y val="0.12144623409522302"/>
          <c:w val="0.50376417043614197"/>
          <c:h val="0.7526344824226506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Traditional Media</c:v>
                </c:pt>
              </c:strCache>
            </c:strRef>
          </c:tx>
          <c:spPr>
            <a:ln w="38100" cap="rnd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</c:spPr>
          <c:marker>
            <c:spPr>
              <a:ln w="38100" cap="rnd" cmpd="sng" algn="ctr">
                <a:solidFill>
                  <a:srgbClr val="800000"/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dLbl>
              <c:idx val="0"/>
              <c:layout>
                <c:manualLayout>
                  <c:x val="-3.2407407407407503E-2"/>
                  <c:y val="-4.7042758597247609E-2"/>
                </c:manualLayout>
              </c:layout>
              <c:showVal val="1"/>
            </c:dLbl>
            <c:dLbl>
              <c:idx val="1"/>
              <c:layout>
                <c:manualLayout>
                  <c:x val="1.2147484224046101E-3"/>
                  <c:y val="-2.1457916844088112E-2"/>
                </c:manualLayout>
              </c:layout>
              <c:showVal val="1"/>
            </c:dLbl>
            <c:dLbl>
              <c:idx val="2"/>
              <c:layout>
                <c:manualLayout>
                  <c:x val="1.9044228513988963E-3"/>
                  <c:y val="3.3449198536363696E-2"/>
                </c:manualLayout>
              </c:layout>
              <c:showVal val="1"/>
            </c:dLbl>
            <c:dLbl>
              <c:idx val="3"/>
              <c:layout>
                <c:manualLayout>
                  <c:x val="-5.3191489361702118E-3"/>
                  <c:y val="3.1507336225001598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0-3 Years</c:v>
                </c:pt>
                <c:pt idx="1">
                  <c:v>4-6 Years</c:v>
                </c:pt>
                <c:pt idx="2">
                  <c:v>7-10 Years</c:v>
                </c:pt>
                <c:pt idx="3">
                  <c:v>11+ Years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0.44</c:v>
                </c:pt>
                <c:pt idx="1">
                  <c:v>0.38000000000000089</c:v>
                </c:pt>
                <c:pt idx="2">
                  <c:v>0.18000000000000024</c:v>
                </c:pt>
                <c:pt idx="3">
                  <c:v>0.22</c:v>
                </c:pt>
              </c:numCache>
            </c:numRef>
          </c:val>
        </c:ser>
        <c:marker val="1"/>
        <c:axId val="114916736"/>
        <c:axId val="114930816"/>
      </c:lineChart>
      <c:catAx>
        <c:axId val="11491673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4930816"/>
        <c:crosses val="autoZero"/>
        <c:auto val="1"/>
        <c:lblAlgn val="ctr"/>
        <c:lblOffset val="100"/>
      </c:catAx>
      <c:valAx>
        <c:axId val="114930816"/>
        <c:scaling>
          <c:orientation val="minMax"/>
          <c:min val="0.1"/>
        </c:scaling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0%" sourceLinked="0"/>
        <c:tickLblPos val="nextTo"/>
        <c:txPr>
          <a:bodyPr/>
          <a:lstStyle/>
          <a:p>
            <a:pPr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114916736"/>
        <c:crosses val="autoZero"/>
        <c:crossBetween val="between"/>
        <c:majorUnit val="0.05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E603A-C9E3-4520-ABAA-5C97692DF78F}" type="datetimeFigureOut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05045-8341-43D5-87D1-2FBF010AD2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C724D-F763-8946-A6A1-1F2B4F4D8386}" type="datetimeFigureOut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81038"/>
            <a:ext cx="4543425" cy="3406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4746"/>
            <a:ext cx="5486400" cy="4087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73C5C-E63C-B440-8C96-6447BA6C6A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73C5C-E63C-B440-8C96-6447BA6C6A0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73C5C-E63C-B440-8C96-6447BA6C6A0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65D587-073A-954D-A22E-6E530EE4EDC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73C5C-E63C-B440-8C96-6447BA6C6A0D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73C5C-E63C-B440-8C96-6447BA6C6A0D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48591F-E488-4715-BFDB-DFD0FC13213A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73C5C-E63C-B440-8C96-6447BA6C6A0D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73C5C-E63C-B440-8C96-6447BA6C6A0D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73C5C-E63C-B440-8C96-6447BA6C6A0D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73C5C-E63C-B440-8C96-6447BA6C6A0D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73C5C-E63C-B440-8C96-6447BA6C6A0D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73C5C-E63C-B440-8C96-6447BA6C6A0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73C5C-E63C-B440-8C96-6447BA6C6A0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73C5C-E63C-B440-8C96-6447BA6C6A0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A5829B-10C4-45F3-BA05-65C8AFEBD444}" type="slidenum">
              <a:rPr lang="en-US" smtClean="0">
                <a:latin typeface="Arial" charset="0"/>
                <a:ea typeface="ＭＳ Ｐゴシック" pitchFamily="-108" charset="-128"/>
              </a:rPr>
              <a:pPr/>
              <a:t>5</a:t>
            </a:fld>
            <a:endParaRPr lang="en-US" smtClean="0">
              <a:latin typeface="Arial" charset="0"/>
              <a:ea typeface="ＭＳ Ｐゴシック" pitchFamily="-108" charset="-128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14746"/>
            <a:ext cx="5486400" cy="408765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>
              <a:latin typeface="Arial" charset="0"/>
              <a:ea typeface="ＭＳ Ｐゴシック" pitchFamily="-108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73C5C-E63C-B440-8C96-6447BA6C6A0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73C5C-E63C-B440-8C96-6447BA6C6A0D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172A618-F876-4BB3-9894-BF6DF80E2C01}" type="slidenum">
              <a:rPr lang="en-US" smtClean="0">
                <a:latin typeface="Calibri" pitchFamily="34" charset="0"/>
              </a:rPr>
              <a:pPr/>
              <a:t>8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73C5C-E63C-B440-8C96-6447BA6C6A0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3538" y="2130425"/>
            <a:ext cx="7772400" cy="1470025"/>
          </a:xfrm>
        </p:spPr>
        <p:txBody>
          <a:bodyPr tIns="45720" bIns="45720" anchor="ctr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3700" y="3886200"/>
            <a:ext cx="6400800" cy="1752600"/>
          </a:xfrm>
        </p:spPr>
        <p:txBody>
          <a:bodyPr>
            <a:normAutofit/>
          </a:bodyPr>
          <a:lstStyle>
            <a:lvl1pPr marL="0" indent="0">
              <a:defRPr sz="2000">
                <a:solidFill>
                  <a:srgbClr val="A5002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305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533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1200" y="6019800"/>
            <a:ext cx="4876800" cy="685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© 2008 The Kelsey Group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670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Discussion Draft. Proprietary and Confidential. Prepared by The Kelsey Group © 2007 for the exclusive use of Yahoo!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315200" y="6245225"/>
            <a:ext cx="1371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009E1D14-E019-9E43-AFA1-CAC0EE579D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18288"/>
            <a:ext cx="8229600" cy="11430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>
                <a:solidFill>
                  <a:srgbClr val="A5002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2" y="1098643"/>
            <a:ext cx="8229600" cy="1269578"/>
          </a:xfrm>
        </p:spPr>
        <p:txBody>
          <a:bodyPr>
            <a:spAutoFit/>
          </a:bodyPr>
          <a:lstStyle>
            <a:lvl1pPr>
              <a:lnSpc>
                <a:spcPct val="75000"/>
              </a:lnSpc>
              <a:defRPr sz="1800"/>
            </a:lvl1pPr>
            <a:lvl2pPr>
              <a:lnSpc>
                <a:spcPct val="75000"/>
              </a:lnSpc>
              <a:buFont typeface="Wingdings" pitchFamily="2" charset="2"/>
              <a:buChar char="§"/>
              <a:defRPr sz="1600"/>
            </a:lvl2pPr>
            <a:lvl3pPr>
              <a:lnSpc>
                <a:spcPct val="75000"/>
              </a:lnSpc>
              <a:buFont typeface="Wingdings" pitchFamily="2" charset="2"/>
              <a:buChar char="§"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lnSpc>
                <a:spcPct val="75000"/>
              </a:lnSpc>
              <a:buFont typeface="Wingdings" pitchFamily="2" charset="2"/>
              <a:buChar char="§"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lnSpc>
                <a:spcPct val="75000"/>
              </a:lnSpc>
              <a:buFont typeface="Wingdings" pitchFamily="2" charset="2"/>
              <a:buChar char="§"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defRPr sz="2400"/>
            </a:lvl1pPr>
            <a:lvl2pPr marL="512763" indent="-228600">
              <a:defRPr sz="2200"/>
            </a:lvl2pPr>
            <a:lvl3pPr marL="969963" indent="-228600"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defRPr sz="2400"/>
            </a:lvl1pPr>
            <a:lvl2pPr marL="512763" indent="-228600">
              <a:defRPr sz="2200"/>
            </a:lvl2pPr>
            <a:lvl3pPr marL="969963" indent="-228600"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 userDrawn="1">
            <p:ph type="title" hasCustomPrompt="1"/>
          </p:nvPr>
        </p:nvSpPr>
        <p:spPr>
          <a:xfrm>
            <a:off x="368300" y="0"/>
            <a:ext cx="8229600" cy="1143000"/>
          </a:xfrm>
        </p:spPr>
        <p:txBody>
          <a:bodyPr>
            <a:normAutofit/>
          </a:bodyPr>
          <a:lstStyle>
            <a:lvl1pPr>
              <a:defRPr sz="2600" b="0">
                <a:solidFill>
                  <a:srgbClr val="A50021"/>
                </a:solidFill>
              </a:defRPr>
            </a:lvl1pPr>
          </a:lstStyle>
          <a:p>
            <a:r>
              <a:rPr lang="en-US" sz="2800" b="1" dirty="0" smtClean="0"/>
              <a:t>Click To Enter Text</a:t>
            </a:r>
            <a:endParaRPr lang="en-US" sz="2800" dirty="0"/>
          </a:p>
        </p:txBody>
      </p:sp>
      <p:sp>
        <p:nvSpPr>
          <p:cNvPr id="5" name="Rectangle 3"/>
          <p:cNvSpPr>
            <a:spLocks noGrp="1" noChangeArrowheads="1"/>
          </p:cNvSpPr>
          <p:nvPr userDrawn="1">
            <p:ph type="body" idx="1" hasCustomPrompt="1"/>
          </p:nvPr>
        </p:nvSpPr>
        <p:spPr>
          <a:xfrm>
            <a:off x="368300" y="1152525"/>
            <a:ext cx="8229600" cy="4589463"/>
          </a:xfrm>
        </p:spPr>
        <p:txBody>
          <a:bodyPr/>
          <a:lstStyle>
            <a:lvl1pPr>
              <a:buClr>
                <a:srgbClr val="A50021"/>
              </a:buClr>
              <a:buFont typeface="Arial" pitchFamily="34" charset="0"/>
              <a:buChar char="•"/>
              <a:defRPr sz="2000" baseline="0"/>
            </a:lvl1pPr>
            <a:lvl2pPr>
              <a:defRPr sz="1800"/>
            </a:lvl2pPr>
            <a:lvl3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</a:lstStyle>
          <a:p>
            <a:pPr>
              <a:buSzPct val="75000"/>
              <a:buFont typeface="Wingdings" pitchFamily="2" charset="2"/>
              <a:buChar char="§"/>
            </a:pPr>
            <a:r>
              <a:rPr lang="en-US" dirty="0" smtClean="0"/>
              <a:t>Text in a bullet</a:t>
            </a:r>
            <a:endParaRPr lang="en-US" dirty="0"/>
          </a:p>
          <a:p>
            <a:pPr>
              <a:buSzPct val="75000"/>
              <a:buFont typeface="Wingdings" pitchFamily="2" charset="2"/>
              <a:buChar char="§"/>
            </a:pPr>
            <a:r>
              <a:rPr lang="en-US" dirty="0" smtClean="0"/>
              <a:t>Text in a bullet</a:t>
            </a:r>
            <a:endParaRPr lang="en-US" dirty="0"/>
          </a:p>
          <a:p>
            <a:pPr>
              <a:buSzPct val="75000"/>
              <a:buFont typeface="Wingdings" pitchFamily="2" charset="2"/>
              <a:buChar char="§"/>
            </a:pPr>
            <a:r>
              <a:rPr lang="en-US" dirty="0" smtClean="0"/>
              <a:t>Bulleted list:</a:t>
            </a:r>
            <a:endParaRPr lang="en-US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dirty="0" smtClean="0"/>
              <a:t>Bullet 1</a:t>
            </a:r>
            <a:endParaRPr lang="en-US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dirty="0" smtClean="0"/>
              <a:t>Bullet 2</a:t>
            </a:r>
            <a:endParaRPr lang="en-US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dirty="0" smtClean="0"/>
              <a:t>Bullet 3</a:t>
            </a:r>
            <a:endParaRPr lang="en-US" dirty="0"/>
          </a:p>
          <a:p>
            <a:pPr lvl="2">
              <a:buSzPct val="75000"/>
              <a:buFont typeface="Wingdings" pitchFamily="2" charset="2"/>
              <a:buChar char="§"/>
            </a:pPr>
            <a:r>
              <a:rPr lang="en-US" dirty="0"/>
              <a:t>Read further into the insights</a:t>
            </a:r>
          </a:p>
          <a:p>
            <a:pPr lvl="2">
              <a:buSzPct val="75000"/>
              <a:buFont typeface="Wingdings" pitchFamily="2" charset="2"/>
              <a:buChar char="§"/>
            </a:pPr>
            <a:r>
              <a:rPr lang="en-US" dirty="0"/>
              <a:t>Inquire further about what can be done?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68300" y="1152525"/>
            <a:ext cx="4038600" cy="4589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559300" y="1152525"/>
            <a:ext cx="4038600" cy="45894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auto">
          <a:xfrm>
            <a:off x="0" y="0"/>
            <a:ext cx="9144000" cy="6172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>
              <a:spcBef>
                <a:spcPct val="30000"/>
              </a:spcBef>
            </a:pPr>
            <a:endParaRPr lang="en-US" sz="1200" dirty="0">
              <a:solidFill>
                <a:srgbClr val="808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Click to edit Master text styles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33363" marR="0" lvl="0" indent="-233363" algn="l" defTabSz="914400" rtl="0" eaLnBrk="1" fontAlgn="base" latinLnBrk="0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Click to edit Master text styles</a:t>
            </a:r>
          </a:p>
          <a:p>
            <a:pPr marL="690563" marR="0" lvl="1" indent="-233363" algn="l" defTabSz="914400" rtl="0" eaLnBrk="1" fontAlgn="base" latinLnBrk="0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A50021"/>
              </a:buClr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Second level</a:t>
            </a:r>
          </a:p>
          <a:p>
            <a:pPr marL="1030288" marR="0" lvl="2" indent="-225425" algn="l" defTabSz="914400" rtl="0" eaLnBrk="1" fontAlgn="base" latinLnBrk="0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A50021"/>
              </a:buClr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rPr>
              <a:t>Third level</a:t>
            </a:r>
          </a:p>
          <a:p>
            <a:pPr marL="1311275" marR="0" lvl="3" indent="-166688" algn="l" defTabSz="914400" rtl="0" eaLnBrk="1" fontAlgn="base" latinLnBrk="0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A50021"/>
              </a:buClr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rPr>
              <a:t>Fourth level</a:t>
            </a:r>
          </a:p>
          <a:p>
            <a:pPr marL="1665288" marR="0" lvl="4" indent="-179388" algn="l" defTabSz="914400" rtl="0" eaLnBrk="1" fontAlgn="base" latinLnBrk="0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A50021"/>
              </a:buClr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rPr>
              <a:t>Fifth level</a:t>
            </a:r>
          </a:p>
        </p:txBody>
      </p:sp>
      <p:sp>
        <p:nvSpPr>
          <p:cNvPr id="11" name="Rectangle 31"/>
          <p:cNvSpPr>
            <a:spLocks noChangeArrowheads="1"/>
          </p:cNvSpPr>
          <p:nvPr/>
        </p:nvSpPr>
        <p:spPr bwMode="auto">
          <a:xfrm>
            <a:off x="8464550" y="6172200"/>
            <a:ext cx="325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ctr">
              <a:lnSpc>
                <a:spcPct val="100000"/>
              </a:lnSpc>
            </a:pPr>
            <a:fld id="{C90BCF68-BF44-4879-A374-2AAE3D6436C4}" type="slidenum">
              <a:rPr lang="en-US" sz="1600">
                <a:solidFill>
                  <a:srgbClr val="DDDDDD"/>
                </a:solidFill>
                <a:ea typeface="ＭＳ Ｐゴシック"/>
                <a:cs typeface="Arial" pitchFamily="34" charset="0"/>
              </a:rPr>
              <a:pPr algn="ctr">
                <a:lnSpc>
                  <a:spcPct val="100000"/>
                </a:lnSpc>
              </a:pPr>
              <a:t>‹#›</a:t>
            </a:fld>
            <a:endParaRPr lang="en-US" sz="1600" dirty="0">
              <a:solidFill>
                <a:srgbClr val="DDDDDD"/>
              </a:solidFill>
              <a:ea typeface="ＭＳ Ｐゴシック"/>
              <a:cs typeface="Arial" pitchFamily="34" charset="0"/>
            </a:endParaRPr>
          </a:p>
        </p:txBody>
      </p:sp>
      <p:sp>
        <p:nvSpPr>
          <p:cNvPr id="14" name="Line 33"/>
          <p:cNvSpPr>
            <a:spLocks noChangeShapeType="1"/>
          </p:cNvSpPr>
          <p:nvPr/>
        </p:nvSpPr>
        <p:spPr bwMode="auto">
          <a:xfrm>
            <a:off x="8382000" y="6386513"/>
            <a:ext cx="0" cy="254000"/>
          </a:xfrm>
          <a:prstGeom prst="line">
            <a:avLst/>
          </a:prstGeom>
          <a:noFill/>
          <a:ln w="6350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>
            <a:off x="1054608" y="6386513"/>
            <a:ext cx="0" cy="254000"/>
          </a:xfrm>
          <a:prstGeom prst="line">
            <a:avLst/>
          </a:prstGeom>
          <a:noFill/>
          <a:ln w="6350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6" name="Line 33"/>
          <p:cNvSpPr>
            <a:spLocks noChangeShapeType="1"/>
          </p:cNvSpPr>
          <p:nvPr/>
        </p:nvSpPr>
        <p:spPr bwMode="auto">
          <a:xfrm>
            <a:off x="1656954" y="6386513"/>
            <a:ext cx="0" cy="254000"/>
          </a:xfrm>
          <a:prstGeom prst="line">
            <a:avLst/>
          </a:prstGeom>
          <a:noFill/>
          <a:ln w="6350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18" name="Picture 17" descr="Kelsey_icon_RGB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85245" y="6292313"/>
            <a:ext cx="468720" cy="443751"/>
          </a:xfrm>
          <a:prstGeom prst="rect">
            <a:avLst/>
          </a:prstGeom>
        </p:spPr>
      </p:pic>
      <p:pic>
        <p:nvPicPr>
          <p:cNvPr id="12" name="Picture 11" descr="icon_mp_larg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196266" y="6359979"/>
            <a:ext cx="387351" cy="387350"/>
          </a:xfrm>
          <a:prstGeom prst="rect">
            <a:avLst/>
          </a:prstGeom>
          <a:noFill/>
        </p:spPr>
      </p:pic>
      <p:sp>
        <p:nvSpPr>
          <p:cNvPr id="20" name="Text Box 35"/>
          <p:cNvSpPr txBox="1">
            <a:spLocks noChangeArrowheads="1"/>
          </p:cNvSpPr>
          <p:nvPr/>
        </p:nvSpPr>
        <p:spPr bwMode="auto">
          <a:xfrm>
            <a:off x="5521311" y="6218238"/>
            <a:ext cx="2743200" cy="601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</a:pPr>
            <a:r>
              <a:rPr lang="en-US" sz="800" dirty="0">
                <a:solidFill>
                  <a:srgbClr val="626262"/>
                </a:solidFill>
                <a:ea typeface="ＭＳ Ｐゴシック" pitchFamily="-65" charset="-128"/>
                <a:cs typeface="Arial" pitchFamily="-65" charset="0"/>
              </a:rPr>
              <a:t>Proprietary and Confidential.</a:t>
            </a:r>
          </a:p>
          <a:p>
            <a:pPr algn="r">
              <a:lnSpc>
                <a:spcPct val="100000"/>
              </a:lnSpc>
            </a:pPr>
            <a:r>
              <a:rPr lang="en-US" sz="800" dirty="0">
                <a:solidFill>
                  <a:srgbClr val="626262"/>
                </a:solidFill>
                <a:ea typeface="ＭＳ Ｐゴシック" pitchFamily="-65" charset="-128"/>
                <a:cs typeface="Arial" pitchFamily="-65" charset="0"/>
              </a:rPr>
              <a:t>Copyright © 2008 The Kelsey Group, a division of BIA Advisory </a:t>
            </a:r>
            <a:r>
              <a:rPr lang="en-US" sz="800" dirty="0" smtClean="0">
                <a:solidFill>
                  <a:srgbClr val="626262"/>
                </a:solidFill>
                <a:ea typeface="ＭＳ Ｐゴシック" pitchFamily="-65" charset="-128"/>
                <a:cs typeface="Arial" pitchFamily="-65" charset="0"/>
              </a:rPr>
              <a:t>Services, LLC. All </a:t>
            </a:r>
            <a:r>
              <a:rPr lang="en-US" sz="800" dirty="0">
                <a:solidFill>
                  <a:srgbClr val="626262"/>
                </a:solidFill>
                <a:ea typeface="ＭＳ Ｐゴシック" pitchFamily="-65" charset="-128"/>
                <a:cs typeface="Arial" pitchFamily="-65" charset="0"/>
              </a:rPr>
              <a:t>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9" r:id="rId8"/>
    <p:sldLayoutId id="2147483660" r:id="rId9"/>
    <p:sldLayoutId id="2147483661" r:id="rId10"/>
    <p:sldLayoutId id="2147483662" r:id="rId11"/>
  </p:sldLayoutIdLst>
  <p:transition>
    <p:fade/>
  </p:transition>
  <p:txStyles>
    <p:titleStyle>
      <a:lvl1pPr marL="0" marR="0" indent="0" algn="l" defTabSz="9144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3200" kern="1200">
          <a:solidFill>
            <a:srgbClr val="A5002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33363" marR="0" indent="-233363" algn="l" defTabSz="914400" rtl="0" eaLnBrk="1" fontAlgn="base" latinLnBrk="0" hangingPunct="1">
        <a:lnSpc>
          <a:spcPct val="90000"/>
        </a:lnSpc>
        <a:spcBef>
          <a:spcPct val="30000"/>
        </a:spcBef>
        <a:spcAft>
          <a:spcPct val="0"/>
        </a:spcAft>
        <a:buClrTx/>
        <a:buSzTx/>
        <a:buFontTx/>
        <a:buNone/>
        <a:tabLst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90563" marR="0" indent="-233363" algn="l" defTabSz="914400" rtl="0" eaLnBrk="1" fontAlgn="base" latinLnBrk="0" hangingPunct="1">
        <a:lnSpc>
          <a:spcPct val="90000"/>
        </a:lnSpc>
        <a:spcBef>
          <a:spcPct val="30000"/>
        </a:spcBef>
        <a:spcAft>
          <a:spcPct val="0"/>
        </a:spcAft>
        <a:buClr>
          <a:srgbClr val="A50021"/>
        </a:buClr>
        <a:buSzTx/>
        <a:buFontTx/>
        <a:buChar char="•"/>
        <a:tabLst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30288" marR="0" indent="-225425" algn="l" defTabSz="914400" rtl="0" eaLnBrk="1" fontAlgn="base" latinLnBrk="0" hangingPunct="1">
        <a:lnSpc>
          <a:spcPct val="90000"/>
        </a:lnSpc>
        <a:spcBef>
          <a:spcPct val="30000"/>
        </a:spcBef>
        <a:spcAft>
          <a:spcPct val="0"/>
        </a:spcAft>
        <a:buClr>
          <a:srgbClr val="A50021"/>
        </a:buClr>
        <a:buSzTx/>
        <a:buFontTx/>
        <a:buChar char="•"/>
        <a:tabLst/>
        <a:defRPr sz="2400" kern="1200">
          <a:solidFill>
            <a:schemeClr val="accent5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311275" marR="0" indent="-166688" algn="l" defTabSz="914400" rtl="0" eaLnBrk="1" fontAlgn="base" latinLnBrk="0" hangingPunct="1">
        <a:lnSpc>
          <a:spcPct val="90000"/>
        </a:lnSpc>
        <a:spcBef>
          <a:spcPct val="30000"/>
        </a:spcBef>
        <a:spcAft>
          <a:spcPct val="0"/>
        </a:spcAft>
        <a:buClr>
          <a:srgbClr val="A50021"/>
        </a:buClr>
        <a:buSzTx/>
        <a:buFontTx/>
        <a:buChar char="•"/>
        <a:tabLst/>
        <a:defRPr sz="2000" kern="1200">
          <a:solidFill>
            <a:schemeClr val="accent5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665288" marR="0" indent="-179388" algn="l" defTabSz="914400" rtl="0" eaLnBrk="1" fontAlgn="base" latinLnBrk="0" hangingPunct="1">
        <a:lnSpc>
          <a:spcPct val="90000"/>
        </a:lnSpc>
        <a:spcBef>
          <a:spcPct val="30000"/>
        </a:spcBef>
        <a:spcAft>
          <a:spcPct val="0"/>
        </a:spcAft>
        <a:buClr>
          <a:srgbClr val="A50021"/>
        </a:buClr>
        <a:buSzTx/>
        <a:buFontTx/>
        <a:buChar char="•"/>
        <a:tabLst/>
        <a:defRPr sz="2000" kern="1200">
          <a:solidFill>
            <a:schemeClr val="accent5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Pkrasilovsky@kelseygroup.co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alonliner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6" name="Rectangle 10"/>
          <p:cNvSpPr>
            <a:spLocks noChangeArrowheads="1"/>
          </p:cNvSpPr>
          <p:nvPr/>
        </p:nvSpPr>
        <p:spPr bwMode="auto">
          <a:xfrm>
            <a:off x="8453438" y="6181725"/>
            <a:ext cx="690562" cy="6762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45409" y="3017838"/>
            <a:ext cx="8356600" cy="46355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solidFill>
                  <a:srgbClr val="A50021"/>
                </a:solidFill>
              </a:rPr>
              <a:t>Annenberg USC Presentation</a:t>
            </a:r>
            <a:endParaRPr lang="en-US" sz="2000" dirty="0">
              <a:solidFill>
                <a:srgbClr val="A50021"/>
              </a:solidFill>
            </a:endParaRP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76225" y="0"/>
            <a:ext cx="8810625" cy="3111500"/>
          </a:xfrm>
          <a:noFill/>
        </p:spPr>
        <p:txBody>
          <a:bodyPr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800" dirty="0" smtClean="0"/>
              <a:t>Local Online Revenues and </a:t>
            </a:r>
            <a:r>
              <a:rPr lang="en-US" sz="4800" dirty="0" err="1" smtClean="0"/>
              <a:t>Hyperlocal</a:t>
            </a:r>
            <a:endParaRPr lang="en-US" sz="4800" dirty="0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339725" y="3392488"/>
            <a:ext cx="509428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dirty="0" smtClean="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Dec. 4, 2009</a:t>
            </a:r>
          </a:p>
          <a:p>
            <a:pPr>
              <a:spcBef>
                <a:spcPct val="30000"/>
              </a:spcBef>
            </a:pPr>
            <a:r>
              <a:rPr lang="en-US" dirty="0" smtClean="0">
                <a:solidFill>
                  <a:srgbClr val="808080"/>
                </a:solidFill>
                <a:latin typeface="Arial" pitchFamily="34" charset="0"/>
                <a:cs typeface="Arial" pitchFamily="34" charset="0"/>
              </a:rPr>
              <a:t>Peter Krasilovsky, VP and Program Director</a:t>
            </a:r>
            <a:endParaRPr lang="en-US" dirty="0">
              <a:solidFill>
                <a:srgbClr val="80808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8" descr="logo_TKG_large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905186" y="4637639"/>
            <a:ext cx="2801404" cy="1400702"/>
          </a:xfrm>
          <a:prstGeom prst="rect">
            <a:avLst/>
          </a:prstGeom>
          <a:noFill/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746739" y="6328466"/>
            <a:ext cx="4041775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27432" tIns="27432" rIns="27432" bIns="27432" anchor="ctr"/>
          <a:lstStyle/>
          <a:p>
            <a:pPr>
              <a:lnSpc>
                <a:spcPct val="100000"/>
              </a:lnSpc>
            </a:pPr>
            <a:r>
              <a:rPr lang="en-US" sz="1200" dirty="0" smtClean="0">
                <a:solidFill>
                  <a:srgbClr val="333333"/>
                </a:solidFill>
                <a:ea typeface="ＭＳ Ｐゴシック"/>
                <a:cs typeface="Arial" pitchFamily="34" charset="0"/>
              </a:rPr>
              <a:t>Marketplaces: Verticals, Classifieds &amp; E-Commerce</a:t>
            </a:r>
            <a:endParaRPr lang="en-US" sz="1200" dirty="0">
              <a:solidFill>
                <a:srgbClr val="333333"/>
              </a:solidFill>
              <a:ea typeface="ＭＳ Ｐゴシック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0200" y="0"/>
            <a:ext cx="599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US: 2013 Interactive Ad Market $58.57B</a:t>
            </a:r>
            <a:endParaRPr lang="en-US" sz="1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0"/>
          </p:nvPr>
        </p:nvGraphicFramePr>
        <p:xfrm>
          <a:off x="159025" y="1103586"/>
          <a:ext cx="8480478" cy="5075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812015" y="6284913"/>
            <a:ext cx="3775075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7432" rIns="27432" bIns="27432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800" dirty="0">
                <a:solidFill>
                  <a:srgbClr val="808080"/>
                </a:solidFill>
              </a:rPr>
              <a:t>Source:</a:t>
            </a:r>
            <a:r>
              <a:rPr lang="en-US" sz="800" dirty="0" smtClean="0">
                <a:solidFill>
                  <a:srgbClr val="808080"/>
                </a:solidFill>
              </a:rPr>
              <a:t> Kelsey Group</a:t>
            </a:r>
            <a:endParaRPr lang="en-US" sz="800" dirty="0">
              <a:solidFill>
                <a:srgbClr val="808080"/>
              </a:solidFill>
            </a:endParaRPr>
          </a:p>
          <a:p>
            <a:pPr>
              <a:lnSpc>
                <a:spcPct val="100000"/>
              </a:lnSpc>
            </a:pPr>
            <a:endParaRPr lang="en-US" sz="800" dirty="0">
              <a:solidFill>
                <a:srgbClr val="808080"/>
              </a:solidFill>
              <a:ea typeface="Arial" pitchFamily="-109" charset="0"/>
              <a:cs typeface="Arial" pitchFamily="-10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25457" y="1903751"/>
            <a:ext cx="164891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Over time, search is the ‘new directory’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‘Free’ Social and Classifieds Services Will Disrupt Our Forecasts (But By How Much?)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1524000"/>
          <a:ext cx="7162800" cy="443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81200" y="1371600"/>
            <a:ext cx="5524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SMBs</a:t>
            </a:r>
            <a:r>
              <a:rPr lang="en-US" sz="2000" b="1" dirty="0" smtClean="0"/>
              <a:t> that Intend to Use a Page </a:t>
            </a:r>
          </a:p>
          <a:p>
            <a:pPr algn="ctr"/>
            <a:r>
              <a:rPr lang="en-US" sz="2000" b="1" dirty="0" smtClean="0"/>
              <a:t>On a Social Site in Next 12 Months</a:t>
            </a:r>
            <a:endParaRPr lang="en-US" sz="2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905000" y="3581400"/>
            <a:ext cx="3276600" cy="15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67400" y="3352800"/>
            <a:ext cx="2667000" cy="4062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Overall average @ 32%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>
          <a:xfrm>
            <a:off x="5867400" y="3352800"/>
            <a:ext cx="2667000" cy="381000"/>
          </a:xfrm>
          <a:prstGeom prst="rect">
            <a:avLst/>
          </a:prstGeom>
          <a:noFill/>
          <a:ln w="28575" cap="flat" cmpd="sng" algn="ctr">
            <a:solidFill>
              <a:schemeClr val="bg2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5410200" y="3429000"/>
            <a:ext cx="381000" cy="304800"/>
          </a:xfrm>
          <a:prstGeom prst="leftArrow">
            <a:avLst/>
          </a:prstGeom>
          <a:solidFill>
            <a:schemeClr val="bg2">
              <a:lumMod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553200" y="5410200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Note: Scale begins at 10%.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 Box 40"/>
          <p:cNvSpPr txBox="1">
            <a:spLocks noChangeArrowheads="1"/>
          </p:cNvSpPr>
          <p:nvPr/>
        </p:nvSpPr>
        <p:spPr bwMode="auto">
          <a:xfrm>
            <a:off x="1527175" y="6208713"/>
            <a:ext cx="4645025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7432" rIns="27432" bIns="27432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Source: Local Commerce 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Monitor. Wave XIII August 2009 (Sample: 302).</a:t>
            </a:r>
          </a:p>
          <a:p>
            <a:pPr>
              <a:lnSpc>
                <a:spcPct val="100000"/>
              </a:lnSpc>
            </a:pP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Methodology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Online. Co-sponsor: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ConStat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ea typeface="Arial" pitchFamily="-105" charset="0"/>
              <a:cs typeface="Arial" pitchFamily="-105" charset="0"/>
            </a:endParaRP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Management is Something That Local Businesses May Pay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2" y="1098643"/>
            <a:ext cx="8229600" cy="189353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NCI (The Real Estate Book, Apartment Finder) has been providing Community Sherpa services to Real Estate agents for $290 per month. The  idea is to move real estate agents higher on Google rankings.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The fee includes SEO, daily blog posts, Tweeting.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Other companies are also looking at website support, video editing and uploading and reputation management.</a:t>
            </a:r>
            <a:endParaRPr lang="en-US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4014" y="3098120"/>
            <a:ext cx="19050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‘Self Serve’ Ads Holds Promise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7472" y="1098643"/>
            <a:ext cx="8229600" cy="296850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Self Serve advertising that doesn’t  require sales forces, especially classified ads, holds promise.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The New Haven Independent is seeing sales in “five figures”  ($20,000+?) from using </a:t>
            </a:r>
            <a:r>
              <a:rPr lang="en-US" sz="2000" dirty="0" err="1" smtClean="0"/>
              <a:t>PaperG’s</a:t>
            </a:r>
            <a:r>
              <a:rPr lang="en-US" sz="2000" dirty="0" smtClean="0"/>
              <a:t> self serve “</a:t>
            </a:r>
            <a:r>
              <a:rPr lang="en-US" sz="2000" dirty="0" err="1" smtClean="0"/>
              <a:t>Flyerboard</a:t>
            </a:r>
            <a:r>
              <a:rPr lang="en-US" sz="2000" dirty="0" smtClean="0"/>
              <a:t>” for classifieds and display.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 June 2009 survey by BIA/Kelsey found little active penetration by self -</a:t>
            </a:r>
            <a:r>
              <a:rPr lang="en-US" sz="2000" dirty="0" err="1" smtClean="0"/>
              <a:t>erve</a:t>
            </a:r>
            <a:r>
              <a:rPr lang="en-US" sz="2000" dirty="0" smtClean="0"/>
              <a:t> solutions today. But a new generation that has gotten used to buying self serve </a:t>
            </a:r>
            <a:r>
              <a:rPr lang="en-US" sz="2000" dirty="0" err="1" smtClean="0"/>
              <a:t>AdSense</a:t>
            </a:r>
            <a:r>
              <a:rPr lang="en-US" sz="2000" dirty="0" smtClean="0"/>
              <a:t> ads might quickly change this.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Media penetration of a community is considered a key factor in successful self serve ad platforms. </a:t>
            </a:r>
          </a:p>
          <a:p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3879" y="3878490"/>
            <a:ext cx="2414016" cy="201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/>
                <a:cs typeface="ＭＳ Ｐゴシック"/>
              </a:rPr>
              <a:t>Key Influences on Media Buying Decisions</a:t>
            </a:r>
          </a:p>
        </p:txBody>
      </p:sp>
      <p:graphicFrame>
        <p:nvGraphicFramePr>
          <p:cNvPr id="3074" name="Chart Placeholder 4"/>
          <p:cNvGraphicFramePr>
            <a:graphicFrameLocks noGrp="1"/>
          </p:cNvGraphicFramePr>
          <p:nvPr>
            <p:ph type="chart" sz="half" idx="2"/>
          </p:nvPr>
        </p:nvGraphicFramePr>
        <p:xfrm>
          <a:off x="1436914" y="1053422"/>
          <a:ext cx="6148388" cy="4926464"/>
        </p:xfrm>
        <a:graphic>
          <a:graphicData uri="http://schemas.openxmlformats.org/presentationml/2006/ole">
            <p:oleObj spid="_x0000_s3074" name="Worksheet" r:id="rId4" imgW="6114818" imgH="5151566" progId="Excel.Sheet.8">
              <p:embed/>
            </p:oleObj>
          </a:graphicData>
        </a:graphic>
      </p:graphicFrame>
      <p:sp>
        <p:nvSpPr>
          <p:cNvPr id="3076" name="Text Box 40"/>
          <p:cNvSpPr txBox="1">
            <a:spLocks noChangeArrowheads="1"/>
          </p:cNvSpPr>
          <p:nvPr/>
        </p:nvSpPr>
        <p:spPr bwMode="auto">
          <a:xfrm rot="-5400000">
            <a:off x="6723856" y="3779044"/>
            <a:ext cx="3775075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7432" rIns="27432" bIns="27432" anchor="ctr"/>
          <a:lstStyle/>
          <a:p>
            <a:r>
              <a:rPr lang="en-US" sz="800">
                <a:solidFill>
                  <a:srgbClr val="808080"/>
                </a:solidFill>
              </a:rPr>
              <a:t>Source: Local Commerce Monitor Wave XII August 2008. (Sample: 299). Methodology: Online. Co-sponsor: ConStat.</a:t>
            </a:r>
          </a:p>
          <a:p>
            <a:endParaRPr lang="en-US" sz="800">
              <a:solidFill>
                <a:srgbClr val="808080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Sponsorship Also Holds 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2" y="1098643"/>
            <a:ext cx="8229600" cy="163031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Examiner.com lets advertisers sponsor different bloggers. In Denver, for instance, Loveland Ski Resort is sponsoring seven Ski  bloggers.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Sacramento Press has a Content Management System that automatically lets advertisers buy ads next to chosen keywords and categories.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4386" y="3311071"/>
            <a:ext cx="5600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Directories My Have Promise, But They Also Have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2" y="1098643"/>
            <a:ext cx="8229600" cy="189353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Local business directories may have the richest potential for </a:t>
            </a:r>
            <a:r>
              <a:rPr lang="en-US" sz="2000" dirty="0" err="1" smtClean="0"/>
              <a:t>hyperlocal</a:t>
            </a:r>
            <a:r>
              <a:rPr lang="en-US" sz="2000" dirty="0" smtClean="0"/>
              <a:t>. They can be well-used.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Directory listings may act as a foundation for other types of advertising.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But they must compete against comprehensive directory books. They don’t have the advantage of “holding” advertising space for advertisers and there is little penalty for quitting. </a:t>
            </a:r>
            <a:endParaRPr lang="en-US" sz="2000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Networks: If You Build Them..(And Still, Maybe Not)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2" y="1098643"/>
            <a:ext cx="8229600" cy="296914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There are some opportunities for network sales, especially if you develop relationships with adjacent blogs (</a:t>
            </a:r>
            <a:r>
              <a:rPr lang="en-US" sz="2000" dirty="0" err="1" smtClean="0"/>
              <a:t>i.e</a:t>
            </a:r>
            <a:r>
              <a:rPr lang="en-US" sz="2000" dirty="0" smtClean="0"/>
              <a:t> Next Door Media in Seattle). 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GrowthSpur</a:t>
            </a:r>
            <a:r>
              <a:rPr lang="en-US" sz="2000" dirty="0" smtClean="0"/>
              <a:t> Networks is seeking to build a </a:t>
            </a:r>
            <a:r>
              <a:rPr lang="en-US" sz="2000" dirty="0" err="1" smtClean="0"/>
              <a:t>natoinal</a:t>
            </a:r>
            <a:r>
              <a:rPr lang="en-US" sz="2000" dirty="0" smtClean="0"/>
              <a:t> network for </a:t>
            </a:r>
            <a:r>
              <a:rPr lang="en-US" sz="2000" dirty="0" err="1" smtClean="0"/>
              <a:t>hyperlocal</a:t>
            </a:r>
            <a:r>
              <a:rPr lang="en-US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But don’t expect P&amp;G and GM to come knocking at your door. They are looking for higher local reach.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The best opportunity for network sales are generally going to  be for local/social categories such as entertainment that leverage </a:t>
            </a:r>
            <a:r>
              <a:rPr lang="en-US" sz="2000" dirty="0" err="1" smtClean="0"/>
              <a:t>hyperlocal</a:t>
            </a:r>
            <a:r>
              <a:rPr lang="en-US" sz="2000" dirty="0" smtClean="0"/>
              <a:t> demographics (young, educated?). 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Conclusions About </a:t>
            </a:r>
            <a:r>
              <a:rPr lang="en-US" dirty="0" err="1" smtClean="0"/>
              <a:t>HyperLocal</a:t>
            </a:r>
            <a:r>
              <a:rPr lang="en-US" dirty="0" smtClean="0"/>
              <a:t> (At Beginning of Day)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2" y="1098643"/>
            <a:ext cx="8229600" cy="543841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Going head to hear for ad sales may not be successful. But  sponsorships and “Cause Related Marketing “ are  low hanging fruit.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Self serve solutions can work to a limited degree in “easy” categories, such as classifieds. But they are very limited.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Directory sales have potential in terms of volume and penetration. But they have different factors than universally distributed phone books.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Developing deeper tech relations with local businesses , focusing on search engine marketing, can lead to a broad roles within the community that go beyond websites.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Hyperlocal</a:t>
            </a:r>
            <a:r>
              <a:rPr lang="en-US" sz="2000" dirty="0" smtClean="0"/>
              <a:t> sites don’t figure very much in our forecast of local  media sales. But via partnerships and product extensions, they might prove disruptive.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ILM:09 Conference is next Wed-Friday in Century City. Come!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Pkrasilovsky@kelseygroup.com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760-918-0450</a:t>
            </a:r>
            <a:endParaRPr lang="en-US" dirty="0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511175" y="4600575"/>
            <a:ext cx="7162800" cy="1588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24580" name="Picture 8" descr="logo_TKG_lar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" y="2836863"/>
            <a:ext cx="3119438" cy="156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2" y="1098643"/>
            <a:ext cx="8229600" cy="6301725"/>
          </a:xfrm>
        </p:spPr>
        <p:txBody>
          <a:bodyPr/>
          <a:lstStyle/>
          <a:p>
            <a:r>
              <a:rPr lang="en-US" sz="2000" b="1" dirty="0" smtClean="0"/>
              <a:t>BIA/Kelsey</a:t>
            </a:r>
            <a:r>
              <a:rPr lang="en-US" sz="2000" dirty="0" smtClean="0"/>
              <a:t>:  Local digital advertising research and analysis since 1985. We work with everybody.</a:t>
            </a:r>
          </a:p>
          <a:p>
            <a:r>
              <a:rPr lang="en-US" sz="2000" b="1" dirty="0" smtClean="0"/>
              <a:t>Peter Krasilovsky</a:t>
            </a:r>
            <a:r>
              <a:rPr lang="en-US" sz="2000" dirty="0" smtClean="0"/>
              <a:t>:  Editor, </a:t>
            </a:r>
            <a:r>
              <a:rPr lang="en-US" sz="2000" dirty="0" smtClean="0">
                <a:hlinkClick r:id="rId3"/>
              </a:rPr>
              <a:t>www.LocalOnliner.com</a:t>
            </a:r>
            <a:r>
              <a:rPr lang="en-US" sz="2000" dirty="0" smtClean="0"/>
              <a:t>; VP, BIA/Kelsey. 1985 Annenberg MA (communications mgmt). </a:t>
            </a:r>
          </a:p>
          <a:p>
            <a:endParaRPr lang="en-US" sz="2000" dirty="0" smtClean="0"/>
          </a:p>
          <a:p>
            <a:r>
              <a:rPr lang="en-US" sz="2000" dirty="0" smtClean="0"/>
              <a:t>Much of career has focused on self sustaining models for community media.   </a:t>
            </a:r>
            <a:r>
              <a:rPr lang="en-US" sz="2000" b="1" dirty="0" err="1" smtClean="0"/>
              <a:t>Hyperlocal</a:t>
            </a:r>
            <a:r>
              <a:rPr lang="en-US" sz="2000" b="1" dirty="0" smtClean="0"/>
              <a:t> Highlights: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Cable Television Information Center (public education and government channels)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Alliance for Public Technology (grassroots community telecom lobbying)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Benton Foundation Survey of Technology Test beds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NTIA Information Superhighway Grants (sustainability evaluations)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Family Education Network PTA projects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Consulting with local media and directory companies (everyone from </a:t>
            </a:r>
            <a:r>
              <a:rPr lang="en-US" sz="2000" dirty="0" err="1" smtClean="0"/>
              <a:t>Citysearch</a:t>
            </a:r>
            <a:r>
              <a:rPr lang="en-US" sz="2000" dirty="0" smtClean="0"/>
              <a:t> to the USPS)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Search for Self-Sustainability, 1985-2009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2" y="1098643"/>
            <a:ext cx="8229600" cy="3753335"/>
          </a:xfrm>
        </p:spPr>
        <p:txBody>
          <a:bodyPr/>
          <a:lstStyle/>
          <a:p>
            <a:r>
              <a:rPr lang="en-US" sz="2000" dirty="0" smtClean="0"/>
              <a:t>Self Sustaining Categories  may be divided into “Community Support” and “Commercial”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72457" y="1992085"/>
          <a:ext cx="60960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Community Support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Commercial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Local Taxes (franchise fees)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Sponsorships/Cause Related Marketing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Grants  (CNN, </a:t>
                      </a:r>
                      <a:r>
                        <a:rPr lang="en-US" sz="2000" dirty="0" err="1" smtClean="0"/>
                        <a:t>SeniorNet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Advertising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eCommerce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General e-marketing support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Thesis: </a:t>
            </a:r>
            <a:r>
              <a:rPr lang="en-US" dirty="0" err="1" smtClean="0"/>
              <a:t>HyperLocal</a:t>
            </a:r>
            <a:r>
              <a:rPr lang="en-US" dirty="0" smtClean="0"/>
              <a:t> Commerce Brings Sites Closer to the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2" y="1098643"/>
            <a:ext cx="8229600" cy="256224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2800" dirty="0" smtClean="0"/>
              <a:t>“Markets are Conversations”</a:t>
            </a:r>
          </a:p>
          <a:p>
            <a:endParaRPr lang="en-US" dirty="0" smtClean="0"/>
          </a:p>
          <a:p>
            <a:r>
              <a:rPr lang="en-US" sz="2000" dirty="0" smtClean="0"/>
              <a:t>Doc </a:t>
            </a:r>
            <a:r>
              <a:rPr lang="en-US" sz="2000" dirty="0" err="1" smtClean="0"/>
              <a:t>Searls</a:t>
            </a:r>
            <a:r>
              <a:rPr lang="en-US" sz="2000" dirty="0" smtClean="0"/>
              <a:t> and David Weinberger,</a:t>
            </a:r>
          </a:p>
          <a:p>
            <a:r>
              <a:rPr lang="en-US" sz="2000" dirty="0" err="1" smtClean="0"/>
              <a:t>Clutetrain</a:t>
            </a:r>
            <a:r>
              <a:rPr lang="en-US" sz="2000" dirty="0" smtClean="0"/>
              <a:t> Manifesto, 1999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4879" y="1262743"/>
            <a:ext cx="29843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077200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dirty="0" smtClean="0">
                <a:solidFill>
                  <a:srgbClr val="B2000F"/>
                </a:solidFill>
                <a:cs typeface="Arial" charset="0"/>
              </a:rPr>
              <a:t>Cause Related Marketing is Powerful. But for Most Local Advertisers, Spending Decisions are Based on ROI </a:t>
            </a:r>
            <a:endParaRPr lang="en-US" sz="3200" dirty="0">
              <a:solidFill>
                <a:srgbClr val="B2000F"/>
              </a:solidFill>
              <a:cs typeface="Arial" charset="0"/>
            </a:endParaRPr>
          </a:p>
        </p:txBody>
      </p:sp>
      <p:graphicFrame>
        <p:nvGraphicFramePr>
          <p:cNvPr id="1545219" name="Group 3"/>
          <p:cNvGraphicFramePr>
            <a:graphicFrameLocks noGrp="1"/>
          </p:cNvGraphicFramePr>
          <p:nvPr>
            <p:ph/>
          </p:nvPr>
        </p:nvGraphicFramePr>
        <p:xfrm>
          <a:off x="994229" y="2124529"/>
          <a:ext cx="6654801" cy="3256645"/>
        </p:xfrm>
        <a:graphic>
          <a:graphicData uri="http://schemas.openxmlformats.org/drawingml/2006/table">
            <a:tbl>
              <a:tblPr/>
              <a:tblGrid>
                <a:gridCol w="2218267"/>
                <a:gridCol w="2218267"/>
                <a:gridCol w="2218267"/>
              </a:tblGrid>
              <a:tr h="501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Category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Search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Print Yellow Pages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2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Chiropractic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$45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$38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HVAC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$25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$30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Lawyer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$43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$35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Locksmith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$16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$17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Moving &amp; Storage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$20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$24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Optician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$28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$22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6685" y="5704114"/>
            <a:ext cx="3313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Cost Per Customer Acquisition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is a Potpourri of </a:t>
            </a:r>
            <a:r>
              <a:rPr lang="en-US" dirty="0" err="1" smtClean="0"/>
              <a:t>Hyperlocal</a:t>
            </a:r>
            <a:r>
              <a:rPr lang="en-US" dirty="0" smtClean="0"/>
              <a:t> Ad Categories….What Works in </a:t>
            </a:r>
            <a:r>
              <a:rPr lang="en-US" dirty="0" err="1" smtClean="0"/>
              <a:t>HyperLocal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2" y="1098643"/>
            <a:ext cx="8229600" cy="3338478"/>
          </a:xfrm>
        </p:spPr>
        <p:txBody>
          <a:bodyPr/>
          <a:lstStyle/>
          <a:p>
            <a:r>
              <a:rPr lang="en-US" sz="2000" dirty="0" err="1" smtClean="0"/>
              <a:t>Hyperlocal</a:t>
            </a:r>
            <a:r>
              <a:rPr lang="en-US" sz="2000" dirty="0" smtClean="0"/>
              <a:t> sites can sell or support a variety of ad products. But can they compete with other local media based on traditional  reach and ROI factors?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Banner Ads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Text Ads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Directories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Classified ads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Network Local/Lifestyle Ads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Print products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21" name="Group 45"/>
          <p:cNvGraphicFramePr>
            <a:graphicFrameLocks noGrp="1"/>
          </p:cNvGraphicFramePr>
          <p:nvPr/>
        </p:nvGraphicFramePr>
        <p:xfrm>
          <a:off x="939800" y="1727200"/>
          <a:ext cx="6731000" cy="3632200"/>
        </p:xfrm>
        <a:graphic>
          <a:graphicData uri="http://schemas.openxmlformats.org/drawingml/2006/table">
            <a:tbl>
              <a:tblPr/>
              <a:tblGrid>
                <a:gridCol w="1489969"/>
                <a:gridCol w="1254711"/>
                <a:gridCol w="1293920"/>
                <a:gridCol w="1346200"/>
                <a:gridCol w="1346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Bracket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C0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Very Low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C0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Low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C0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Medium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C0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High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C05F"/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Range of Annual Spend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C0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$0 - $1,500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$1,500 - $5,000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$5,000 - $19,000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$19,000+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Av. Annual Spend on Adv.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(Monthly Spend)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C0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$410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($34)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$2,516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($210)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$8,436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($703)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$25,564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($2,130)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Av. Annual Spend on Website*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C0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$911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$628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$2,670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$6,117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Percent of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SMBs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 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by count)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C0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61%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16%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17%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Percent of Total Ad Spend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7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C0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7%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7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12%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7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42%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7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F120E"/>
                        </a:buClr>
                        <a:buSzTx/>
                        <a:buFont typeface="Wingdings" pitchFamily="-107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</a:rPr>
                        <a:t>39%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7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16" name="Text Box 78"/>
          <p:cNvSpPr txBox="1">
            <a:spLocks noChangeArrowheads="1"/>
          </p:cNvSpPr>
          <p:nvPr/>
        </p:nvSpPr>
        <p:spPr bwMode="auto">
          <a:xfrm>
            <a:off x="914400" y="5486400"/>
            <a:ext cx="800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*Base: LCM respondents that have a “web site or homepage”.</a:t>
            </a:r>
          </a:p>
          <a:p>
            <a:pPr>
              <a:spcBef>
                <a:spcPct val="50000"/>
              </a:spcBef>
            </a:pPr>
            <a:r>
              <a:rPr lang="en-US" sz="1200" dirty="0"/>
              <a:t>Source: Kelsey Group estimates based on LCM XI </a:t>
            </a:r>
            <a:r>
              <a:rPr lang="en-US" sz="1200" dirty="0" smtClean="0"/>
              <a:t>data, Nov. 2007. </a:t>
            </a:r>
            <a:r>
              <a:rPr lang="en-US" sz="1200" dirty="0"/>
              <a:t>Estimates are sensitive to assumptions.</a:t>
            </a:r>
          </a:p>
        </p:txBody>
      </p:sp>
      <p:sp>
        <p:nvSpPr>
          <p:cNvPr id="24617" name="Rectangle 79"/>
          <p:cNvSpPr>
            <a:spLocks noChangeArrowheads="1"/>
          </p:cNvSpPr>
          <p:nvPr/>
        </p:nvSpPr>
        <p:spPr bwMode="auto">
          <a:xfrm>
            <a:off x="457200" y="228600"/>
            <a:ext cx="822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rgbClr val="A50021"/>
                </a:solidFill>
                <a:latin typeface="Arial"/>
                <a:cs typeface="Arial"/>
              </a:rPr>
              <a:t>Most Local Businesses Actually Spend Very Little on Advertising </a:t>
            </a:r>
            <a:endParaRPr lang="en-US" sz="3200" dirty="0">
              <a:solidFill>
                <a:srgbClr val="A50021"/>
              </a:solidFill>
              <a:latin typeface="Arial"/>
              <a:cs typeface="Arial"/>
            </a:endParaRPr>
          </a:p>
        </p:txBody>
      </p:sp>
      <p:sp>
        <p:nvSpPr>
          <p:cNvPr id="24618" name="Text Box 80"/>
          <p:cNvSpPr txBox="1">
            <a:spLocks noChangeArrowheads="1"/>
          </p:cNvSpPr>
          <p:nvPr/>
        </p:nvSpPr>
        <p:spPr bwMode="auto">
          <a:xfrm>
            <a:off x="533400" y="10668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/>
          </a:p>
        </p:txBody>
      </p:sp>
      <p:sp>
        <p:nvSpPr>
          <p:cNvPr id="24620" name="Text Box 97"/>
          <p:cNvSpPr txBox="1">
            <a:spLocks noChangeArrowheads="1"/>
          </p:cNvSpPr>
          <p:nvPr/>
        </p:nvSpPr>
        <p:spPr bwMode="auto">
          <a:xfrm>
            <a:off x="520700" y="939800"/>
            <a:ext cx="7848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SMBs may be sorted into 4 spending brackets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47663" y="-76200"/>
            <a:ext cx="6815137" cy="1143000"/>
          </a:xfrm>
        </p:spPr>
        <p:txBody>
          <a:bodyPr/>
          <a:lstStyle/>
          <a:p>
            <a:r>
              <a:rPr lang="en-US" dirty="0" smtClean="0"/>
              <a:t>BIA/Kelsey Forecast: Local Ad Spend 2008-2013</a:t>
            </a: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1176338" y="1481138"/>
            <a:ext cx="7286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$155.3</a:t>
            </a:r>
          </a:p>
          <a:p>
            <a:endParaRPr lang="en-US" sz="1400"/>
          </a:p>
        </p:txBody>
      </p:sp>
      <p:sp>
        <p:nvSpPr>
          <p:cNvPr id="11" name="Rectangle 10"/>
          <p:cNvSpPr/>
          <p:nvPr/>
        </p:nvSpPr>
        <p:spPr>
          <a:xfrm>
            <a:off x="2938463" y="6429375"/>
            <a:ext cx="2200275" cy="2222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Source: The Kelsey Group (2009)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pitchFamily="-106" charset="0"/>
              <a:cs typeface="Arial" pitchFamily="-106" charset="0"/>
            </a:endParaRPr>
          </a:p>
        </p:txBody>
      </p:sp>
      <p:sp>
        <p:nvSpPr>
          <p:cNvPr id="15365" name="TextBox 12"/>
          <p:cNvSpPr txBox="1">
            <a:spLocks noChangeArrowheads="1"/>
          </p:cNvSpPr>
          <p:nvPr/>
        </p:nvSpPr>
        <p:spPr bwMode="auto">
          <a:xfrm rot="-5400000">
            <a:off x="-349250" y="3149600"/>
            <a:ext cx="11525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US$ Billions</a:t>
            </a:r>
          </a:p>
        </p:txBody>
      </p:sp>
      <p:graphicFrame>
        <p:nvGraphicFramePr>
          <p:cNvPr id="15366" name="Content Placeholder 3"/>
          <p:cNvGraphicFramePr>
            <a:graphicFrameLocks/>
          </p:cNvGraphicFramePr>
          <p:nvPr/>
        </p:nvGraphicFramePr>
        <p:xfrm>
          <a:off x="246063" y="1066800"/>
          <a:ext cx="8723312" cy="5399088"/>
        </p:xfrm>
        <a:graphic>
          <a:graphicData uri="http://schemas.openxmlformats.org/presentationml/2006/ole">
            <p:oleObj spid="_x0000_s2050" r:id="rId4" imgW="8724132" imgH="5401524" progId="Excel.Shee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1800" y="0"/>
            <a:ext cx="6223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Online is 19% of Local Spend: $29.8 Billion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0"/>
          </p:nvPr>
        </p:nvGraphicFramePr>
        <p:xfrm>
          <a:off x="159025" y="1103586"/>
          <a:ext cx="8480478" cy="5075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812015" y="6284913"/>
            <a:ext cx="3775075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7432" rIns="27432" bIns="27432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800" dirty="0">
                <a:solidFill>
                  <a:srgbClr val="808080"/>
                </a:solidFill>
              </a:rPr>
              <a:t>Source:</a:t>
            </a:r>
            <a:r>
              <a:rPr lang="en-US" sz="800" dirty="0" smtClean="0">
                <a:solidFill>
                  <a:srgbClr val="808080"/>
                </a:solidFill>
              </a:rPr>
              <a:t> Proprietary research by The Kelsey Group, mid-2007. Sample: 1,200 SMB advertisers in 4 major US </a:t>
            </a:r>
            <a:r>
              <a:rPr lang="en-US" sz="800" dirty="0" err="1" smtClean="0">
                <a:solidFill>
                  <a:srgbClr val="808080"/>
                </a:solidFill>
              </a:rPr>
              <a:t>MSAs</a:t>
            </a:r>
            <a:r>
              <a:rPr lang="en-US" sz="800" dirty="0" smtClean="0">
                <a:solidFill>
                  <a:srgbClr val="808080"/>
                </a:solidFill>
              </a:rPr>
              <a:t>).</a:t>
            </a:r>
          </a:p>
          <a:p>
            <a:pPr>
              <a:lnSpc>
                <a:spcPct val="100000"/>
              </a:lnSpc>
            </a:pPr>
            <a:r>
              <a:rPr lang="en-US" sz="800" dirty="0" smtClean="0">
                <a:solidFill>
                  <a:srgbClr val="808080"/>
                </a:solidFill>
              </a:rPr>
              <a:t>Methodology</a:t>
            </a:r>
            <a:r>
              <a:rPr lang="en-US" sz="800" dirty="0">
                <a:solidFill>
                  <a:srgbClr val="808080"/>
                </a:solidFill>
              </a:rPr>
              <a:t>:</a:t>
            </a:r>
            <a:r>
              <a:rPr lang="en-US" sz="800" dirty="0" smtClean="0">
                <a:solidFill>
                  <a:srgbClr val="808080"/>
                </a:solidFill>
              </a:rPr>
              <a:t> Telephone survey. Cosponsor</a:t>
            </a:r>
            <a:r>
              <a:rPr lang="en-US" sz="800" dirty="0">
                <a:solidFill>
                  <a:srgbClr val="808080"/>
                </a:solidFill>
              </a:rPr>
              <a:t>: ConStat.</a:t>
            </a:r>
          </a:p>
          <a:p>
            <a:pPr>
              <a:lnSpc>
                <a:spcPct val="100000"/>
              </a:lnSpc>
            </a:pPr>
            <a:endParaRPr lang="en-US" sz="800" dirty="0">
              <a:solidFill>
                <a:srgbClr val="808080"/>
              </a:solidFill>
              <a:ea typeface="Arial" pitchFamily="-109" charset="0"/>
              <a:cs typeface="Arial" pitchFamily="-10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015397" y="1528997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tlCol="0" anchor="ctr"/>
          <a:lstStyle/>
          <a:p>
            <a:pPr algn="ctr">
              <a:spcBef>
                <a:spcPct val="30000"/>
              </a:spcBef>
            </a:pPr>
            <a:endParaRPr lang="en-US" sz="1200" dirty="0">
              <a:solidFill>
                <a:srgbClr val="808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25457" y="1903751"/>
            <a:ext cx="164891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Search has gotten local advertisers online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00000"/>
      </a:accent1>
      <a:accent2>
        <a:srgbClr val="FFCC66"/>
      </a:accent2>
      <a:accent3>
        <a:srgbClr val="857F0D"/>
      </a:accent3>
      <a:accent4>
        <a:srgbClr val="072D45"/>
      </a:accent4>
      <a:accent5>
        <a:srgbClr val="848484"/>
      </a:accent5>
      <a:accent6>
        <a:srgbClr val="660066"/>
      </a:accent6>
      <a:hlink>
        <a:srgbClr val="0A7CC4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  <a:effectLst/>
      </a:spPr>
      <a:bodyPr/>
      <a:lstStyle>
        <a:defPPr>
          <a:spcBef>
            <a:spcPct val="30000"/>
          </a:spcBef>
          <a:defRPr sz="1200" dirty="0">
            <a:solidFill>
              <a:srgbClr val="808080"/>
            </a:solidFill>
            <a:latin typeface="Arial" pitchFamily="34" charset="0"/>
            <a:cs typeface="Arial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6831</TotalTime>
  <Words>1224</Words>
  <Application>Microsoft Office PowerPoint</Application>
  <PresentationFormat>On-screen Show (4:3)</PresentationFormat>
  <Paragraphs>195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Microsoft Office Excel 97-2003 Worksheet</vt:lpstr>
      <vt:lpstr>Worksheet</vt:lpstr>
      <vt:lpstr>Local Online Revenues and Hyperlocal</vt:lpstr>
      <vt:lpstr>About Us</vt:lpstr>
      <vt:lpstr>The Search for Self-Sustainability, 1985-2009 </vt:lpstr>
      <vt:lpstr>My Thesis: HyperLocal Commerce Brings Sites Closer to the Community</vt:lpstr>
      <vt:lpstr>Slide 5</vt:lpstr>
      <vt:lpstr>There is a Potpourri of Hyperlocal Ad Categories….What Works in HyperLocal?</vt:lpstr>
      <vt:lpstr>Slide 7</vt:lpstr>
      <vt:lpstr>BIA/Kelsey Forecast: Local Ad Spend 2008-2013</vt:lpstr>
      <vt:lpstr>Online is 19% of Local Spend: $29.8 Billion </vt:lpstr>
      <vt:lpstr>US: 2013 Interactive Ad Market $58.57B</vt:lpstr>
      <vt:lpstr>‘Free’ Social and Classifieds Services Will Disrupt Our Forecasts (But By How Much?) </vt:lpstr>
      <vt:lpstr>Social Management is Something That Local Businesses May Pay For</vt:lpstr>
      <vt:lpstr>‘Self Serve’ Ads Holds Promise</vt:lpstr>
      <vt:lpstr>Key Influences on Media Buying Decisions</vt:lpstr>
      <vt:lpstr>Content Sponsorship Also Holds Promise</vt:lpstr>
      <vt:lpstr>Directories My Have Promise, But They Also Have Challenges</vt:lpstr>
      <vt:lpstr>Networks: If You Build Them..(And Still, Maybe Not) </vt:lpstr>
      <vt:lpstr>5 Conclusions About HyperLocal (At Beginning of Day) </vt:lpstr>
      <vt:lpstr>  ILM:09 Conference is next Wed-Friday in Century City. Come!  Pkrasilovsky@kelseygroup.com 760-918-0450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User</dc:creator>
  <cp:lastModifiedBy>carmenal</cp:lastModifiedBy>
  <cp:revision>647</cp:revision>
  <cp:lastPrinted>2008-11-25T02:42:19Z</cp:lastPrinted>
  <dcterms:created xsi:type="dcterms:W3CDTF">2008-12-15T22:47:08Z</dcterms:created>
  <dcterms:modified xsi:type="dcterms:W3CDTF">2009-12-03T23:19:05Z</dcterms:modified>
</cp:coreProperties>
</file>